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0" r:id="rId1"/>
  </p:sldMasterIdLst>
  <p:sldIdLst>
    <p:sldId id="264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8" r:id="rId13"/>
    <p:sldId id="270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6DF5-6842-42FC-9506-A2D1616E6C27}" type="datetimeFigureOut">
              <a:rPr lang="uk-UA" smtClean="0"/>
              <a:t>25.04.2023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06F3-995B-4861-A6B5-80EEB6896529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50563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6DF5-6842-42FC-9506-A2D1616E6C27}" type="datetimeFigureOut">
              <a:rPr lang="uk-UA" smtClean="0"/>
              <a:t>25.04.2023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06F3-995B-4861-A6B5-80EEB6896529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85224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6DF5-6842-42FC-9506-A2D1616E6C27}" type="datetimeFigureOut">
              <a:rPr lang="uk-UA" smtClean="0"/>
              <a:t>25.04.2023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06F3-995B-4861-A6B5-80EEB6896529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34718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6DF5-6842-42FC-9506-A2D1616E6C27}" type="datetimeFigureOut">
              <a:rPr lang="uk-UA" smtClean="0"/>
              <a:t>25.04.2023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06F3-995B-4861-A6B5-80EEB6896529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7431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6DF5-6842-42FC-9506-A2D1616E6C27}" type="datetimeFigureOut">
              <a:rPr lang="uk-UA" smtClean="0"/>
              <a:t>25.04.2023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06F3-995B-4861-A6B5-80EEB6896529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36209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6DF5-6842-42FC-9506-A2D1616E6C27}" type="datetimeFigureOut">
              <a:rPr lang="uk-UA" smtClean="0"/>
              <a:t>25.04.2023</a:t>
            </a:fld>
            <a:endParaRPr lang="uk-UA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06F3-995B-4861-A6B5-80EEB6896529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67470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6DF5-6842-42FC-9506-A2D1616E6C27}" type="datetimeFigureOut">
              <a:rPr lang="uk-UA" smtClean="0"/>
              <a:t>25.04.2023</a:t>
            </a:fld>
            <a:endParaRPr lang="uk-UA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06F3-995B-4861-A6B5-80EEB6896529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90549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6DF5-6842-42FC-9506-A2D1616E6C27}" type="datetimeFigureOut">
              <a:rPr lang="uk-UA" smtClean="0"/>
              <a:t>25.04.2023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06F3-995B-4861-A6B5-80EEB6896529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01909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6DF5-6842-42FC-9506-A2D1616E6C27}" type="datetimeFigureOut">
              <a:rPr lang="uk-UA" smtClean="0"/>
              <a:t>25.04.2023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06F3-995B-4861-A6B5-80EEB6896529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90603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6DF5-6842-42FC-9506-A2D1616E6C27}" type="datetimeFigureOut">
              <a:rPr lang="uk-UA" smtClean="0"/>
              <a:t>25.04.2023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06F3-995B-4861-A6B5-80EEB6896529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48684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6DF5-6842-42FC-9506-A2D1616E6C27}" type="datetimeFigureOut">
              <a:rPr lang="uk-UA" smtClean="0"/>
              <a:t>25.04.2023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06F3-995B-4861-A6B5-80EEB6896529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2862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6DF5-6842-42FC-9506-A2D1616E6C27}" type="datetimeFigureOut">
              <a:rPr lang="uk-UA" smtClean="0"/>
              <a:t>25.04.2023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06F3-995B-4861-A6B5-80EEB6896529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82492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6DF5-6842-42FC-9506-A2D1616E6C27}" type="datetimeFigureOut">
              <a:rPr lang="uk-UA" smtClean="0"/>
              <a:t>25.04.2023</a:t>
            </a:fld>
            <a:endParaRPr lang="uk-U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06F3-995B-4861-A6B5-80EEB6896529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33310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6DF5-6842-42FC-9506-A2D1616E6C27}" type="datetimeFigureOut">
              <a:rPr lang="uk-UA" smtClean="0"/>
              <a:t>25.04.2023</a:t>
            </a:fld>
            <a:endParaRPr lang="uk-UA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06F3-995B-4861-A6B5-80EEB6896529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38440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6DF5-6842-42FC-9506-A2D1616E6C27}" type="datetimeFigureOut">
              <a:rPr lang="uk-UA" smtClean="0"/>
              <a:t>25.04.2023</a:t>
            </a:fld>
            <a:endParaRPr lang="uk-UA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06F3-995B-4861-A6B5-80EEB6896529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44566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6DF5-6842-42FC-9506-A2D1616E6C27}" type="datetimeFigureOut">
              <a:rPr lang="uk-UA" smtClean="0"/>
              <a:t>25.04.2023</a:t>
            </a:fld>
            <a:endParaRPr lang="uk-UA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06F3-995B-4861-A6B5-80EEB6896529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47208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6DF5-6842-42FC-9506-A2D1616E6C27}" type="datetimeFigureOut">
              <a:rPr lang="uk-UA" smtClean="0"/>
              <a:t>25.04.2023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06F3-995B-4861-A6B5-80EEB6896529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7351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2DF6DF5-6842-42FC-9506-A2D1616E6C27}" type="datetimeFigureOut">
              <a:rPr lang="uk-UA" smtClean="0"/>
              <a:t>25.04.2023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606F3-995B-4861-A6B5-80EEB6896529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716484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  <p:sldLayoutId id="2147483923" r:id="rId13"/>
    <p:sldLayoutId id="2147483924" r:id="rId14"/>
    <p:sldLayoutId id="2147483925" r:id="rId15"/>
    <p:sldLayoutId id="2147483926" r:id="rId16"/>
    <p:sldLayoutId id="214748392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file:///C:\article\478-bezpeka-prats-v-budvnitstv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13982" y="1625706"/>
            <a:ext cx="879841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uk-UA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Східне </a:t>
            </a:r>
          </a:p>
          <a:p>
            <a:pPr algn="ctr"/>
            <a:r>
              <a:rPr lang="uk-UA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міжрегіональне управління </a:t>
            </a:r>
          </a:p>
          <a:p>
            <a:pPr algn="ctr"/>
            <a:r>
              <a:rPr lang="uk-UA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Державної служби України з питань праці інформує</a:t>
            </a:r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uk-UA" sz="4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01" y="4250200"/>
            <a:ext cx="1504070" cy="15040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492" y="4426472"/>
            <a:ext cx="6721280" cy="2431528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6" name="Picture 2" descr="зображення_viber_2023-03-06_11-08-39-65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852356" cy="1818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60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112890"/>
            <a:ext cx="10541178" cy="1016000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uk-UA" sz="2400" dirty="0" smtClean="0">
                <a:solidFill>
                  <a:srgbClr val="FFC000"/>
                </a:solidFill>
              </a:rPr>
              <a:t>Організація</a:t>
            </a:r>
            <a:br>
              <a:rPr lang="uk-UA" sz="2400" dirty="0" smtClean="0">
                <a:solidFill>
                  <a:srgbClr val="FFC000"/>
                </a:solidFill>
              </a:rPr>
            </a:br>
            <a:r>
              <a:rPr lang="uk-UA" sz="2400" dirty="0" smtClean="0">
                <a:solidFill>
                  <a:srgbClr val="FFC000"/>
                </a:solidFill>
              </a:rPr>
              <a:t> </a:t>
            </a:r>
            <a:r>
              <a:rPr lang="uk-UA" sz="2400" dirty="0">
                <a:solidFill>
                  <a:srgbClr val="FFC000"/>
                </a:solidFill>
              </a:rPr>
              <a:t>управління з охорони праці на будівельному майданчику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756" y="1298222"/>
            <a:ext cx="11616266" cy="5362222"/>
          </a:xfrm>
        </p:spPr>
        <p:txBody>
          <a:bodyPr>
            <a:normAutofit lnSpcReduction="10000"/>
          </a:bodyPr>
          <a:lstStyle/>
          <a:p>
            <a:r>
              <a:rPr lang="uk-UA" dirty="0"/>
              <a:t>Я</a:t>
            </a:r>
            <a:r>
              <a:rPr lang="uk-UA" dirty="0" smtClean="0"/>
              <a:t>кщо </a:t>
            </a:r>
            <a:r>
              <a:rPr lang="uk-UA" dirty="0"/>
              <a:t>на будівельному майданчику будуть виконувати або виконують будівельні роботи два і більше підрядників (включаючи генерального підрядника), або підрядник і фізична(і) особа(и), або фізичні особи, замовник або керівник будівництва призначає одного або кількох координаторів з питань охорони праці на стадії розроблення проектної документації на будівництво та координаторів з питань охорони праці на стадії будівництва.</a:t>
            </a:r>
          </a:p>
          <a:p>
            <a:r>
              <a:rPr lang="uk-UA" i="1" dirty="0"/>
              <a:t>координатор з питань охорони праці на стадії будівництва — компетентна фізична особа з підтвердженою кваліфікацією або юридична особа (яка має у своєму складі фахівця з підтвердженою кваліфікацією), яка на стадії будівництва виконує доручені їй замовником або керівником будівництва </a:t>
            </a:r>
            <a:r>
              <a:rPr lang="uk-UA" i="1" dirty="0" smtClean="0"/>
              <a:t>завдання</a:t>
            </a:r>
          </a:p>
          <a:p>
            <a:r>
              <a:rPr lang="uk-UA" b="1" dirty="0" smtClean="0">
                <a:solidFill>
                  <a:srgbClr val="FFFF00"/>
                </a:solidFill>
              </a:rPr>
              <a:t>за </a:t>
            </a:r>
            <a:r>
              <a:rPr lang="uk-UA" b="1" dirty="0">
                <a:solidFill>
                  <a:srgbClr val="FFFF00"/>
                </a:solidFill>
              </a:rPr>
              <a:t>30 календарних днів</a:t>
            </a:r>
            <a:r>
              <a:rPr lang="uk-UA" dirty="0">
                <a:solidFill>
                  <a:srgbClr val="FFFF00"/>
                </a:solidFill>
              </a:rPr>
              <a:t> до початку</a:t>
            </a:r>
            <a:r>
              <a:rPr lang="ru-RU" dirty="0">
                <a:solidFill>
                  <a:srgbClr val="FFFF00"/>
                </a:solidFill>
              </a:rPr>
              <a:t> </a:t>
            </a:r>
            <a:r>
              <a:rPr lang="uk-UA" u="sng" dirty="0">
                <a:solidFill>
                  <a:srgbClr val="FFFF00"/>
                </a:solidFill>
                <a:hlinkClick r:id="rId2" action="ppaction://hlinkfile"/>
              </a:rPr>
              <a:t>виконання будівельних робіт</a:t>
            </a:r>
            <a:r>
              <a:rPr lang="uk-UA" dirty="0">
                <a:solidFill>
                  <a:srgbClr val="FFFF00"/>
                </a:solidFill>
              </a:rPr>
              <a:t>  замовник або керівник будівництва направляє у територіальний орган </a:t>
            </a:r>
            <a:r>
              <a:rPr lang="uk-UA" dirty="0" err="1">
                <a:solidFill>
                  <a:srgbClr val="FFFF00"/>
                </a:solidFill>
              </a:rPr>
              <a:t>Держпраці</a:t>
            </a:r>
            <a:r>
              <a:rPr lang="uk-UA" dirty="0">
                <a:solidFill>
                  <a:srgbClr val="FFFF00"/>
                </a:solidFill>
              </a:rPr>
              <a:t> попередню інформацію про виконання будівельних робіт в одному із таких випадків:</a:t>
            </a:r>
          </a:p>
          <a:p>
            <a:pPr lvl="0"/>
            <a:r>
              <a:rPr lang="ru-RU" dirty="0" err="1">
                <a:solidFill>
                  <a:srgbClr val="FFFF00"/>
                </a:solidFill>
              </a:rPr>
              <a:t>якщо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передбачена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тривалість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будівельних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робіт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перевищує</a:t>
            </a:r>
            <a:r>
              <a:rPr lang="ru-RU" dirty="0">
                <a:solidFill>
                  <a:srgbClr val="FFFF00"/>
                </a:solidFill>
              </a:rPr>
              <a:t> 30 </a:t>
            </a:r>
            <a:r>
              <a:rPr lang="ru-RU" dirty="0" err="1">
                <a:solidFill>
                  <a:srgbClr val="FFFF00"/>
                </a:solidFill>
              </a:rPr>
              <a:t>робочих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днів</a:t>
            </a:r>
            <a:r>
              <a:rPr lang="ru-RU" dirty="0">
                <a:solidFill>
                  <a:srgbClr val="FFFF00"/>
                </a:solidFill>
              </a:rPr>
              <a:t> і на </a:t>
            </a:r>
            <a:r>
              <a:rPr lang="ru-RU" dirty="0" err="1">
                <a:solidFill>
                  <a:srgbClr val="FFFF00"/>
                </a:solidFill>
              </a:rPr>
              <a:t>будівельних</a:t>
            </a:r>
            <a:r>
              <a:rPr lang="ru-RU" dirty="0">
                <a:solidFill>
                  <a:srgbClr val="FFFF00"/>
                </a:solidFill>
              </a:rPr>
              <a:t> роботах </a:t>
            </a:r>
            <a:r>
              <a:rPr lang="ru-RU" dirty="0" err="1">
                <a:solidFill>
                  <a:srgbClr val="FFFF00"/>
                </a:solidFill>
              </a:rPr>
              <a:t>одночасно</a:t>
            </a:r>
            <a:r>
              <a:rPr lang="ru-RU" dirty="0">
                <a:solidFill>
                  <a:srgbClr val="FFFF00"/>
                </a:solidFill>
              </a:rPr>
              <a:t> буде </a:t>
            </a:r>
            <a:r>
              <a:rPr lang="ru-RU" dirty="0" err="1">
                <a:solidFill>
                  <a:srgbClr val="FFFF00"/>
                </a:solidFill>
              </a:rPr>
              <a:t>зайнято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понад</a:t>
            </a:r>
            <a:r>
              <a:rPr lang="ru-RU" dirty="0">
                <a:solidFill>
                  <a:srgbClr val="FFFF00"/>
                </a:solidFill>
              </a:rPr>
              <a:t> 20 </a:t>
            </a:r>
            <a:r>
              <a:rPr lang="ru-RU" dirty="0" err="1">
                <a:solidFill>
                  <a:srgbClr val="FFFF00"/>
                </a:solidFill>
              </a:rPr>
              <a:t>працівників</a:t>
            </a:r>
            <a:r>
              <a:rPr lang="ru-RU" dirty="0">
                <a:solidFill>
                  <a:srgbClr val="FFFF00"/>
                </a:solidFill>
              </a:rPr>
              <a:t> та </a:t>
            </a:r>
            <a:r>
              <a:rPr lang="ru-RU" dirty="0" err="1">
                <a:solidFill>
                  <a:srgbClr val="FFFF00"/>
                </a:solidFill>
              </a:rPr>
              <a:t>фізичних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осіб</a:t>
            </a:r>
            <a:r>
              <a:rPr lang="ru-RU" dirty="0">
                <a:solidFill>
                  <a:srgbClr val="FFFF00"/>
                </a:solidFill>
              </a:rPr>
              <a:t>;</a:t>
            </a:r>
            <a:endParaRPr lang="uk-UA" dirty="0">
              <a:solidFill>
                <a:srgbClr val="FFFF00"/>
              </a:solidFill>
            </a:endParaRPr>
          </a:p>
          <a:p>
            <a:pPr lvl="0"/>
            <a:r>
              <a:rPr lang="ru-RU" dirty="0" err="1">
                <a:solidFill>
                  <a:srgbClr val="FFFF00"/>
                </a:solidFill>
              </a:rPr>
              <a:t>якщо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планований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обсяг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виконання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будівельних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робіт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перевищує</a:t>
            </a:r>
            <a:r>
              <a:rPr lang="ru-RU" dirty="0">
                <a:solidFill>
                  <a:srgbClr val="FFFF00"/>
                </a:solidFill>
              </a:rPr>
              <a:t> 500 </a:t>
            </a:r>
            <a:r>
              <a:rPr lang="ru-RU" dirty="0" err="1">
                <a:solidFill>
                  <a:srgbClr val="FFFF00"/>
                </a:solidFill>
              </a:rPr>
              <a:t>людино-днів</a:t>
            </a:r>
            <a:r>
              <a:rPr lang="ru-RU" dirty="0">
                <a:solidFill>
                  <a:srgbClr val="FFFF00"/>
                </a:solidFill>
              </a:rPr>
              <a:t>.</a:t>
            </a:r>
            <a:endParaRPr lang="uk-UA" dirty="0">
              <a:solidFill>
                <a:srgbClr val="FFFF00"/>
              </a:solidFill>
            </a:endParaRPr>
          </a:p>
          <a:p>
            <a:endParaRPr lang="uk-U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dirty="0"/>
          </a:p>
          <a:p>
            <a:endParaRPr lang="uk-UA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8230" t="46486" r="72790" b="34534"/>
          <a:stretch/>
        </p:blipFill>
        <p:spPr bwMode="auto">
          <a:xfrm>
            <a:off x="11277601" y="-10126"/>
            <a:ext cx="914399" cy="543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8230" t="46486" r="72790" b="34534"/>
          <a:stretch/>
        </p:blipFill>
        <p:spPr bwMode="auto">
          <a:xfrm>
            <a:off x="11277601" y="0"/>
            <a:ext cx="914399" cy="543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3562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088" y="112889"/>
            <a:ext cx="10837333" cy="1286933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стандартів безпеки праці</a:t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ОХОРОНА ПРАЦІ І ПРОМИСЛОВА БЕЗПЕКА У БУДІВНИЦТВІ                                             </a:t>
            </a:r>
            <a:r>
              <a:rPr lang="uk-UA" sz="3200" dirty="0" smtClean="0"/>
              <a:t>ДБН А.3.2-2-2009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Норми </a:t>
            </a:r>
            <a:r>
              <a:rPr lang="uk-UA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поширюються на </a:t>
            </a:r>
            <a:r>
              <a:rPr lang="uk-UA" sz="20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загальнобудівельні</a:t>
            </a:r>
            <a:r>
              <a:rPr lang="uk-UA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спеціальні будівельні роботи під </a:t>
            </a:r>
            <a:r>
              <a:rPr lang="uk-UA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 нового </a:t>
            </a:r>
            <a:r>
              <a:rPr lang="uk-UA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будівництва, розширення, реконструкції, технічного переоснащення, капітального ремонту, реставрації будівель та споруд (далі - будівельно-монтажні роботи). </a:t>
            </a:r>
            <a:r>
              <a:rPr lang="uk-UA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Норми визначають вимоги з охорони праці та промислової безпеки під час виконання будівельно-монтажних робіт</a:t>
            </a:r>
            <a:r>
              <a:rPr lang="uk-UA" sz="11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Норми містять вимоги з безпеки праці та виробничого середовища у сфері будівництва, охорони довкілля під час виконання будівельно-монтажних робіт</a:t>
            </a:r>
            <a:r>
              <a:rPr lang="uk-UA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uk-UA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Розробляти проектно-технологічну документацію можуть тільки організації та фахівці, які мають ліцензію на виконання таких робіт. Експертиза є обов'язковою і здійснюється організаціями, що мають право на виконання такого виду робіт. 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Вимоги безпеки праці нормативно-правових актів і відомчих нормативних документів не повинні суперечити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положенням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</a:t>
            </a:r>
            <a:r>
              <a:rPr lang="uk-UA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наявності розбіжностей </a:t>
            </a:r>
            <a:r>
              <a:rPr lang="uk-UA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Норми є пріоритетними. </a:t>
            </a:r>
            <a:r>
              <a:rPr lang="uk-UA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0869010"/>
              </p:ext>
            </p:extLst>
          </p:nvPr>
        </p:nvGraphicFramePr>
        <p:xfrm>
          <a:off x="169333" y="1298222"/>
          <a:ext cx="11288889" cy="5644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22010">
                  <a:extLst>
                    <a:ext uri="{9D8B030D-6E8A-4147-A177-3AD203B41FA5}">
                      <a16:colId xmlns:a16="http://schemas.microsoft.com/office/drawing/2014/main" val="713728934"/>
                    </a:ext>
                  </a:extLst>
                </a:gridCol>
                <a:gridCol w="8366879">
                  <a:extLst>
                    <a:ext uri="{9D8B030D-6E8A-4147-A177-3AD203B41FA5}">
                      <a16:colId xmlns:a16="http://schemas.microsoft.com/office/drawing/2014/main" val="1531021297"/>
                    </a:ext>
                  </a:extLst>
                </a:gridCol>
              </a:tblGrid>
              <a:tr h="5644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ЗАТВЕРДЖЕНО ТА НАДАНО ЧИННОСТІ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накази </a:t>
                      </a:r>
                      <a:r>
                        <a:rPr lang="uk-UA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Мінрегіонбуду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України від 27.01.2009 р. № 45, від 04.06.2010 р. № 202, від 25.05.2011 р. № 53 та наказ </a:t>
                      </a:r>
                      <a:r>
                        <a:rPr lang="uk-UA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Мінрегіону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від 30.12.2011 № 417, чинні з 1 квітня 2012 р.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34090189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8230" t="46486" r="72790" b="34534"/>
          <a:stretch/>
        </p:blipFill>
        <p:spPr bwMode="auto">
          <a:xfrm>
            <a:off x="11153421" y="112888"/>
            <a:ext cx="1038579" cy="5983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12728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1" y="112888"/>
            <a:ext cx="10950222" cy="1422401"/>
          </a:xfrm>
          <a:solidFill>
            <a:schemeClr val="accent3"/>
          </a:solidFill>
        </p:spPr>
        <p:txBody>
          <a:bodyPr/>
          <a:lstStyle/>
          <a:p>
            <a:pPr algn="ctr"/>
            <a:r>
              <a:rPr lang="uk-UA" sz="3200" dirty="0" smtClean="0"/>
              <a:t>Взаємодія замовника генерального підрядчика та ДЕРЖПРАЦІ Згідно з</a:t>
            </a:r>
            <a:r>
              <a:rPr lang="uk-UA" sz="3200" dirty="0"/>
              <a:t> </a:t>
            </a:r>
            <a:r>
              <a:rPr lang="uk-UA" sz="3200" dirty="0" smtClean="0"/>
              <a:t>ДБН </a:t>
            </a:r>
            <a:r>
              <a:rPr lang="uk-UA" sz="3200" dirty="0"/>
              <a:t>А.3.2-2-2009</a:t>
            </a:r>
            <a:r>
              <a:rPr lang="uk-UA" sz="3200" dirty="0" smtClean="0"/>
              <a:t> 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200" y="1535289"/>
            <a:ext cx="11593689" cy="5215467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Замовник за </a:t>
            </a:r>
            <a:r>
              <a:rPr lang="uk-UA" sz="3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робочих днів до початку основних будівельно-монтажних робіт зобов'язаний повідомити територіальний орган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ДЕРЖПРАЦІ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дату початку робіт за формою згідно з додатком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до цього додатка керівник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генпідрядної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організації за</a:t>
            </a:r>
            <a:r>
              <a:rPr lang="uk-UA" sz="26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робочих днів до початку основних будівельно-монтажних робіт зобов'язаний поінформувати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територіальний орган ДЕРЖПРАЦІ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дату і місце її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 та надати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ліцензії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генпідрядних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субпідрядних організацій на виконання робіт за видами відповідно; </a:t>
            </a:r>
          </a:p>
          <a:p>
            <a:pPr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документи про перевірку знань з безпеки праці інженерно-технічного персоналу; </a:t>
            </a:r>
          </a:p>
          <a:p>
            <a:pPr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документи працівників, що підтверджують право виконання робіт з підвищеною небезпекою; </a:t>
            </a:r>
          </a:p>
          <a:p>
            <a:pPr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відомості про забезпечення працівників будівельного об'єкта незалежно від форми власності санітарно-побутовими приміщеннями; </a:t>
            </a:r>
          </a:p>
          <a:p>
            <a:pPr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 дозвіл на виконання робіт з підвищеною небезпекою; </a:t>
            </a:r>
          </a:p>
          <a:p>
            <a:pPr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е) проект виконання підготовчих робіт згідно з 3.1 ДБН А.3.1-5. </a:t>
            </a:r>
          </a:p>
          <a:p>
            <a:pPr>
              <a:spcBef>
                <a:spcPts val="0"/>
              </a:spcBef>
            </a:pPr>
            <a:r>
              <a:rPr lang="uk-UA" dirty="0" smtClean="0"/>
              <a:t>Перед </a:t>
            </a:r>
            <a:r>
              <a:rPr lang="uk-UA" dirty="0"/>
              <a:t>початком виконання </a:t>
            </a:r>
            <a:r>
              <a:rPr lang="uk-UA" dirty="0" smtClean="0"/>
              <a:t>замовник і </a:t>
            </a:r>
            <a:r>
              <a:rPr lang="uk-UA" dirty="0"/>
              <a:t>генпідрядник за участю субпідрядних (підрядних) організацій зобов'язані скласти акт-допуск за формою згідно з додатком Д. Відповідальність за невиконання заходів, що передбачені актом-допуском, несуть керівники будівельно-монтажних організацій і діючого підприємства. </a:t>
            </a:r>
          </a:p>
          <a:p>
            <a:pPr>
              <a:spcBef>
                <a:spcPts val="0"/>
              </a:spcBef>
            </a:pPr>
            <a:endParaRPr lang="uk-UA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8230" t="46486" r="72790" b="34534"/>
          <a:stretch/>
        </p:blipFill>
        <p:spPr bwMode="auto">
          <a:xfrm>
            <a:off x="11153421" y="112888"/>
            <a:ext cx="1038579" cy="5983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7396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ДЯКУЄМО ЗА УВАГУ</a:t>
            </a:r>
            <a:endParaRPr lang="uk-UA" dirty="0"/>
          </a:p>
        </p:txBody>
      </p:sp>
      <p:pic>
        <p:nvPicPr>
          <p:cNvPr id="5" name="Picture 2" descr="http://qrcoder.ru/code/?https%3A%2F%2Fzakon.rada.gov.ua%2Flaws%2Fshow%2F337-2019-%25D0%25BF%23Text&amp;6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132" y="1267918"/>
            <a:ext cx="1730374" cy="173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401" y="4250200"/>
            <a:ext cx="1504070" cy="150407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349955" y="57542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>
                <a:solidFill>
                  <a:schemeClr val="bg2">
                    <a:lumMod val="40000"/>
                    <a:lumOff val="60000"/>
                  </a:schemeClr>
                </a:solidFill>
              </a:rPr>
              <a:t>Східне </a:t>
            </a:r>
          </a:p>
          <a:p>
            <a:pPr algn="ctr"/>
            <a:r>
              <a:rPr lang="uk-UA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міжрегіональне управління </a:t>
            </a:r>
          </a:p>
          <a:p>
            <a:pPr algn="ctr"/>
            <a:r>
              <a:rPr lang="uk-UA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Державної служби України з питань праці</a:t>
            </a:r>
          </a:p>
        </p:txBody>
      </p:sp>
      <p:pic>
        <p:nvPicPr>
          <p:cNvPr id="8" name="Рисунок 7" descr="Vpulibrary : Онлайн-вікторина &quot;&lt;strong&gt;Охорона праці&lt;/strong&gt; - запорука життя!&quot;. Сервіс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821" y="3149600"/>
            <a:ext cx="5723468" cy="3612444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8230" t="46486" r="72790" b="34534"/>
          <a:stretch/>
        </p:blipFill>
        <p:spPr bwMode="auto">
          <a:xfrm>
            <a:off x="11153421" y="112888"/>
            <a:ext cx="1038579" cy="5983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2733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1436968"/>
            <a:ext cx="10680700" cy="2502854"/>
          </a:xfrm>
          <a:solidFill>
            <a:schemeClr val="accent1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uk-UA" sz="4000" dirty="0" smtClean="0">
                <a:solidFill>
                  <a:schemeClr val="tx1"/>
                </a:solidFill>
              </a:rPr>
              <a:t>Організація та безпечне виконання суспільно-корисних робіт </a:t>
            </a:r>
            <a:br>
              <a:rPr lang="uk-UA" sz="4000" dirty="0" smtClean="0">
                <a:solidFill>
                  <a:schemeClr val="tx1"/>
                </a:solidFill>
              </a:rPr>
            </a:br>
            <a:r>
              <a:rPr lang="uk-UA" sz="3200" dirty="0" smtClean="0">
                <a:solidFill>
                  <a:schemeClr val="tx1"/>
                </a:solidFill>
              </a:rPr>
              <a:t>(частина перша – безпечне виконання будівельних робіт)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200" y="3856318"/>
            <a:ext cx="11595099" cy="1922181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Доповідач</a:t>
            </a: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заступник начальника відділу </a:t>
            </a: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нагляду з питань безпеки праці південного </a:t>
            </a:r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напрямку </a:t>
            </a: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управління інспекційної діяльності у Луганській </a:t>
            </a:r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області Олександр КУНІН</a:t>
            </a:r>
            <a:endParaRPr lang="uk-UA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8230" t="46486" r="72790" b="34534"/>
          <a:stretch/>
        </p:blipFill>
        <p:spPr bwMode="auto">
          <a:xfrm>
            <a:off x="10312400" y="383540"/>
            <a:ext cx="914399" cy="543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7785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274" y="264728"/>
            <a:ext cx="9679726" cy="821121"/>
          </a:xfrm>
          <a:solidFill>
            <a:schemeClr val="accent1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ПОНЯТТЯ СУСПІЛЬНО-КОРИСНИХ РОБІТ</a:t>
            </a:r>
            <a:endParaRPr lang="uk-UA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274" y="1174044"/>
            <a:ext cx="11241576" cy="5350933"/>
          </a:xfr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працездатних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воєнного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стану»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Порядок № 753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Постановою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13.07.2011 № 753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 </a:t>
            </a:r>
            <a:r>
              <a:rPr lang="uk-UA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корисні роботи</a:t>
            </a:r>
            <a:r>
              <a:rPr lang="uk-UA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 тимчасової трудової діяльності працездатних осіб в умовах воєнного стану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провадяться для виконання робіт, що мають оборонний характер, ліквідації надзвичайних ситуацій техногенного, природного та воєнного характеру, що виникли в період воєнного стану, та їх наслідків, задоволення потреб Збройних Сил, інших військових формувань і сил цивільного захисту, </a:t>
            </a:r>
            <a:r>
              <a:rPr lang="uk-UA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функціонування національної економіки та системи забезпечення життєдіяльності населення,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також не можуть бути пов’язані з підприємництвом або іншою діяльністю, спрямованою на одержання прибутку, та до яких належать роботи і послуги, що не потребують, як правило, спеціальної професійної підготовки.</a:t>
            </a: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8230" t="46486" r="72790" b="34534"/>
          <a:stretch/>
        </p:blipFill>
        <p:spPr bwMode="auto">
          <a:xfrm>
            <a:off x="10312400" y="383540"/>
            <a:ext cx="914399" cy="543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3491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535" y="236059"/>
            <a:ext cx="9622165" cy="691042"/>
          </a:xfrm>
          <a:solidFill>
            <a:schemeClr val="accent1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ru-RU" sz="2000" b="1" dirty="0"/>
              <a:t>ОРІЄНТОВНИЙ ПЕРЕЛІК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 err="1"/>
              <a:t>суспільно</a:t>
            </a:r>
            <a:r>
              <a:rPr lang="ru-RU" sz="2000" b="1" dirty="0"/>
              <a:t> </a:t>
            </a:r>
            <a:r>
              <a:rPr lang="ru-RU" sz="2000" b="1" dirty="0" err="1"/>
              <a:t>корисних</a:t>
            </a:r>
            <a:r>
              <a:rPr lang="ru-RU" sz="2000" b="1" dirty="0"/>
              <a:t> </a:t>
            </a:r>
            <a:r>
              <a:rPr lang="ru-RU" sz="2000" b="1" dirty="0" err="1"/>
              <a:t>робіт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виконуються</a:t>
            </a:r>
            <a:r>
              <a:rPr lang="ru-RU" sz="2000" b="1" dirty="0"/>
              <a:t> в </a:t>
            </a:r>
            <a:r>
              <a:rPr lang="ru-RU" sz="2000" b="1" dirty="0" err="1"/>
              <a:t>умовах</a:t>
            </a:r>
            <a:r>
              <a:rPr lang="ru-RU" sz="2000" b="1" dirty="0"/>
              <a:t> </a:t>
            </a:r>
            <a:r>
              <a:rPr lang="ru-RU" sz="2000" b="1" dirty="0" err="1"/>
              <a:t>воєнного</a:t>
            </a:r>
            <a:r>
              <a:rPr lang="ru-RU" sz="2000" b="1" dirty="0"/>
              <a:t> стану</a:t>
            </a:r>
            <a:endParaRPr lang="uk-UA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927101"/>
            <a:ext cx="12406488" cy="862330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0"/>
              </a:spcBef>
            </a:pPr>
            <a:r>
              <a:rPr lang="uk-UA" dirty="0" smtClean="0"/>
              <a:t>-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Ремонтно-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відновлювальні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насамперед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життєдіяльності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Розбір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завалів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розчищення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залізничних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колій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автомобільних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доріг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-Будівництво захисних споруд цивільного захисту,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швидкоспоруджуваних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захисних споруд цивільного захисту та створення найпростіших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укриттів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протизсувних,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протиповеневих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протиселевих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протилавинних, протиерозійних та інших інженерних споруд спеціального призначення.</a:t>
            </a:r>
          </a:p>
          <a:p>
            <a:pPr>
              <a:spcBef>
                <a:spcPts val="0"/>
              </a:spcBef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і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житлових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-Роботи з підтримання у готовності захисних споруд цивільного захисту до використання за призначенням та їх експлуатації, пристосування існуючих наземних або підземних приміщень під найпростіші укриття.</a:t>
            </a:r>
          </a:p>
          <a:p>
            <a:pPr>
              <a:spcBef>
                <a:spcPts val="0"/>
              </a:spcBef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Вантажно-розвантажувальні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залізницях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портах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весняно-польові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збирання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врожаю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сінокосіння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насамперед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особам 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інвалідністю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дітям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громадянам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похилого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хворим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особам,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протидіяти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несприятливим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факторам техногенного, природного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воєнного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характеру.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життєдіяльності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бойових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випадок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підтриманням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порядку.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Упорядкування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благоустрій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прибережних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смуг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водоймищ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русел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річок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укріплення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дамб,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мостових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споруд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Заготівля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дров для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опалювального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сезону.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Ліквідація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стихійних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сміттєзвалищ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облаштування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полігонів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твердих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побутових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відходів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200" dirty="0"/>
              <a:t> </a:t>
            </a:r>
          </a:p>
          <a:p>
            <a:endParaRPr lang="uk-UA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8230" t="46486" r="72790" b="34534"/>
          <a:stretch/>
        </p:blipFill>
        <p:spPr bwMode="auto">
          <a:xfrm>
            <a:off x="10312400" y="383540"/>
            <a:ext cx="914399" cy="543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372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467" y="90029"/>
            <a:ext cx="10972800" cy="1366237"/>
          </a:xfr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МІНІМАЛЬНІ ВИМОГИ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охорони праці на тимчасових або мобільних будівельних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майданчиках                         </a:t>
            </a:r>
            <a:r>
              <a:rPr lang="ru-RU" sz="2400" b="1" dirty="0" smtClean="0">
                <a:solidFill>
                  <a:srgbClr val="C00000"/>
                </a:solidFill>
              </a:rPr>
              <a:t>НПАОП </a:t>
            </a:r>
            <a:r>
              <a:rPr lang="ru-RU" sz="2400" b="1" dirty="0">
                <a:solidFill>
                  <a:srgbClr val="C00000"/>
                </a:solidFill>
              </a:rPr>
              <a:t>45.2-7.03-17 </a:t>
            </a:r>
            <a:r>
              <a:rPr lang="ru-RU" sz="2400" b="1" dirty="0" err="1">
                <a:solidFill>
                  <a:srgbClr val="C00000"/>
                </a:solidFill>
              </a:rPr>
              <a:t>затв</a:t>
            </a:r>
            <a:r>
              <a:rPr lang="ru-RU" sz="2400" b="1" dirty="0">
                <a:solidFill>
                  <a:srgbClr val="C00000"/>
                </a:solidFill>
              </a:rPr>
              <a:t>. </a:t>
            </a:r>
            <a:r>
              <a:rPr lang="uk-UA" sz="2400" dirty="0">
                <a:solidFill>
                  <a:srgbClr val="C00000"/>
                </a:solidFill>
              </a:rPr>
              <a:t>Наказ Міністерства соціальної політики України 23.06.2017 № 1050</a:t>
            </a:r>
            <a:r>
              <a:rPr lang="uk-UA" sz="2400" b="1" dirty="0">
                <a:solidFill>
                  <a:srgbClr val="C00000"/>
                </a:solidFill>
              </a:rPr>
              <a:t/>
            </a:r>
            <a:br>
              <a:rPr lang="uk-UA" sz="2400" b="1" dirty="0">
                <a:solidFill>
                  <a:srgbClr val="C00000"/>
                </a:solidFill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467" y="1546480"/>
            <a:ext cx="11977511" cy="5080098"/>
          </a:xfr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uk-UA" dirty="0" smtClean="0"/>
              <a:t>Мінімальні </a:t>
            </a:r>
            <a:r>
              <a:rPr lang="uk-UA" dirty="0"/>
              <a:t>вимоги встановлюють загальні вимоги до організації охорони праці та робочих місць на тимчасових або мобільних будівельних майданчиках при виконанні будівельних робіт згідно з переліком видів будівельних робіт, на які поширюються мінімальні вимоги з охорони праці на тимчасових або мобільних будівельних майданчиках, що наведений у додатку 1 до цих Мінімальних вимог (далі - Перелік видів будівельних робіт).</a:t>
            </a:r>
          </a:p>
          <a:p>
            <a:pPr lvl="0"/>
            <a:r>
              <a:rPr lang="uk-UA" dirty="0" smtClean="0"/>
              <a:t>Мінімальні </a:t>
            </a:r>
            <a:r>
              <a:rPr lang="uk-UA" dirty="0"/>
              <a:t>вимоги поширюються на замовників, керівників будівництва, генеральних підрядників, підрядників, субпідрядників, фізичних осіб, що забезпечують себе роботою самостійно.</a:t>
            </a:r>
          </a:p>
          <a:p>
            <a:pPr marL="0" lvl="0" indent="0">
              <a:buNone/>
            </a:pPr>
            <a:r>
              <a:rPr lang="uk-UA" dirty="0" smtClean="0"/>
              <a:t> </a:t>
            </a:r>
            <a:r>
              <a:rPr lang="uk-UA" dirty="0"/>
              <a:t>Мінімальні вимоги розроблено на основі Директиви 92/57/ЄС Європейського Парламенту та Ради від 24 червня 1992 року про мінімальні вимоги щодо безпеки і захисту здоров’я на тимчасових або мобільних будівельних майданчиках (восьма окрема Директива у значенні частини 1 статті 16 Директиви 89/391/ЄЕС).</a:t>
            </a:r>
          </a:p>
          <a:p>
            <a:endParaRPr lang="uk-UA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8230" t="46486" r="72790" b="34534"/>
          <a:stretch/>
        </p:blipFill>
        <p:spPr bwMode="auto">
          <a:xfrm>
            <a:off x="11198579" y="90029"/>
            <a:ext cx="914399" cy="543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171289" y="633589"/>
            <a:ext cx="93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6318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0" y="90312"/>
            <a:ext cx="10756901" cy="993422"/>
          </a:xfrm>
          <a:solidFill>
            <a:schemeClr val="accent1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uk-UA" sz="2200" b="1" dirty="0"/>
              <a:t>ПЕРЕЛІК</a:t>
            </a:r>
            <a:br>
              <a:rPr lang="uk-UA" sz="2200" b="1" dirty="0"/>
            </a:br>
            <a:r>
              <a:rPr lang="uk-UA" sz="2200" b="1" dirty="0"/>
              <a:t>видів будівельних робіт, на які поширюються мінімальні вимоги з</a:t>
            </a:r>
            <a:br>
              <a:rPr lang="uk-UA" sz="2200" b="1" dirty="0"/>
            </a:br>
            <a:r>
              <a:rPr lang="uk-UA" sz="2200" b="1" dirty="0"/>
              <a:t>охорони праці на тимчасових або мобільних будівельних майданчиках</a:t>
            </a:r>
            <a:r>
              <a:rPr lang="uk-UA" b="1" dirty="0"/>
              <a:t/>
            </a:r>
            <a:br>
              <a:rPr lang="uk-UA" b="1" dirty="0"/>
            </a:br>
            <a:endParaRPr lang="uk-UA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756" y="1083734"/>
            <a:ext cx="11921066" cy="5599288"/>
          </a:xfr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uk-UA" dirty="0"/>
              <a:t>Підземні роботи, крім робіт, пов’язаних з видобуванням рудних і нерудних корисних копалин підземним способом, а також з будівництвом та експлуатацією підземних гірничих виробок, створених під час розробки родовищ корисних копалин відкритим способом.</a:t>
            </a:r>
          </a:p>
          <a:p>
            <a:pPr lvl="0"/>
            <a:r>
              <a:rPr lang="ru-RU" dirty="0" err="1"/>
              <a:t>Земляні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улаштування</a:t>
            </a:r>
            <a:r>
              <a:rPr lang="ru-RU" dirty="0"/>
              <a:t> </a:t>
            </a:r>
            <a:r>
              <a:rPr lang="ru-RU" dirty="0" err="1"/>
              <a:t>штучних</a:t>
            </a:r>
            <a:r>
              <a:rPr lang="ru-RU" dirty="0"/>
              <a:t> </a:t>
            </a:r>
            <a:r>
              <a:rPr lang="ru-RU" dirty="0" err="1"/>
              <a:t>земляних</a:t>
            </a:r>
            <a:r>
              <a:rPr lang="ru-RU" dirty="0"/>
              <a:t> </a:t>
            </a:r>
            <a:r>
              <a:rPr lang="ru-RU" dirty="0" err="1"/>
              <a:t>споруд</a:t>
            </a:r>
            <a:r>
              <a:rPr lang="ru-RU" dirty="0"/>
              <a:t>.</a:t>
            </a:r>
            <a:endParaRPr lang="uk-UA" dirty="0"/>
          </a:p>
          <a:p>
            <a:pPr lvl="0"/>
            <a:r>
              <a:rPr lang="ru-RU" dirty="0" err="1"/>
              <a:t>Спорудження</a:t>
            </a:r>
            <a:r>
              <a:rPr lang="ru-RU" dirty="0"/>
              <a:t> </a:t>
            </a:r>
            <a:r>
              <a:rPr lang="ru-RU" dirty="0" err="1"/>
              <a:t>зовнішніх</a:t>
            </a:r>
            <a:r>
              <a:rPr lang="ru-RU" dirty="0"/>
              <a:t> </a:t>
            </a:r>
            <a:r>
              <a:rPr lang="ru-RU" dirty="0" err="1"/>
              <a:t>інженерних</a:t>
            </a:r>
            <a:r>
              <a:rPr lang="ru-RU" dirty="0"/>
              <a:t> мереж.</a:t>
            </a:r>
            <a:endParaRPr lang="uk-UA" dirty="0"/>
          </a:p>
          <a:p>
            <a:pPr lvl="0"/>
            <a:r>
              <a:rPr lang="ru-RU" dirty="0" err="1"/>
              <a:t>Улаштування</a:t>
            </a:r>
            <a:r>
              <a:rPr lang="ru-RU" dirty="0"/>
              <a:t> </a:t>
            </a:r>
            <a:r>
              <a:rPr lang="ru-RU" dirty="0" err="1"/>
              <a:t>штучних</a:t>
            </a:r>
            <a:r>
              <a:rPr lang="ru-RU" dirty="0"/>
              <a:t> основ і </a:t>
            </a:r>
            <a:r>
              <a:rPr lang="ru-RU" dirty="0" err="1"/>
              <a:t>фундаментів</a:t>
            </a:r>
            <a:r>
              <a:rPr lang="ru-RU" dirty="0"/>
              <a:t>.</a:t>
            </a:r>
            <a:endParaRPr lang="uk-UA" dirty="0"/>
          </a:p>
          <a:p>
            <a:pPr lvl="0"/>
            <a:r>
              <a:rPr lang="ru-RU" dirty="0" err="1"/>
              <a:t>Кам’яні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.</a:t>
            </a:r>
            <a:endParaRPr lang="uk-UA" dirty="0"/>
          </a:p>
          <a:p>
            <a:pPr lvl="0"/>
            <a:r>
              <a:rPr lang="ru-RU" dirty="0" err="1"/>
              <a:t>Монтажні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.</a:t>
            </a:r>
            <a:endParaRPr lang="uk-UA" dirty="0"/>
          </a:p>
          <a:p>
            <a:pPr lvl="0"/>
            <a:r>
              <a:rPr lang="ru-RU" dirty="0" err="1"/>
              <a:t>Бетонні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.</a:t>
            </a:r>
            <a:endParaRPr lang="uk-UA" dirty="0"/>
          </a:p>
          <a:p>
            <a:pPr lvl="0"/>
            <a:r>
              <a:rPr lang="ru-RU" dirty="0" err="1"/>
              <a:t>Арматурні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.</a:t>
            </a:r>
            <a:endParaRPr lang="uk-UA" dirty="0"/>
          </a:p>
          <a:p>
            <a:pPr lvl="0"/>
            <a:r>
              <a:rPr lang="ru-RU" dirty="0" err="1"/>
              <a:t>Ізоляційні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.</a:t>
            </a:r>
            <a:endParaRPr lang="uk-UA" dirty="0"/>
          </a:p>
          <a:p>
            <a:pPr lvl="0"/>
            <a:r>
              <a:rPr lang="ru-RU" dirty="0" err="1"/>
              <a:t>Покрівельні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.</a:t>
            </a:r>
            <a:endParaRPr lang="uk-UA" dirty="0"/>
          </a:p>
          <a:p>
            <a:pPr lvl="0"/>
            <a:r>
              <a:rPr lang="ru-RU" dirty="0" err="1"/>
              <a:t>Оздоблювальні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, в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улаштування</a:t>
            </a:r>
            <a:r>
              <a:rPr lang="ru-RU" dirty="0"/>
              <a:t> </a:t>
            </a:r>
            <a:r>
              <a:rPr lang="ru-RU" dirty="0" err="1"/>
              <a:t>теплоізолювальних</a:t>
            </a:r>
            <a:r>
              <a:rPr lang="ru-RU" dirty="0"/>
              <a:t> </a:t>
            </a:r>
            <a:r>
              <a:rPr lang="ru-RU" dirty="0" err="1"/>
              <a:t>фасадних</a:t>
            </a:r>
            <a:r>
              <a:rPr lang="ru-RU" dirty="0"/>
              <a:t> систем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8230" t="46486" r="72790" b="34534"/>
          <a:stretch/>
        </p:blipFill>
        <p:spPr bwMode="auto">
          <a:xfrm>
            <a:off x="11277601" y="43463"/>
            <a:ext cx="914399" cy="543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413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600" y="158044"/>
            <a:ext cx="9613900" cy="1286933"/>
          </a:xfrm>
          <a:solidFill>
            <a:schemeClr val="accent1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</a:t>
            </a:r>
            <a:b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видів будівельних робіт, на які поширюються мінімальні вимоги з</a:t>
            </a:r>
            <a:b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 праці на тимчасових або мобільних будівельних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майданчиках (продовження)</a:t>
            </a:r>
            <a:endParaRPr lang="uk-UA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700" y="1638300"/>
            <a:ext cx="11341100" cy="2447263"/>
          </a:xfr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dirty="0" err="1"/>
              <a:t>Електромонтажні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.</a:t>
            </a:r>
            <a:endParaRPr lang="uk-UA" dirty="0"/>
          </a:p>
          <a:p>
            <a:pPr lvl="0"/>
            <a:r>
              <a:rPr lang="ru-RU" dirty="0"/>
              <a:t>Монтаж і </a:t>
            </a:r>
            <a:r>
              <a:rPr lang="ru-RU" dirty="0" err="1"/>
              <a:t>випробування</a:t>
            </a:r>
            <a:r>
              <a:rPr lang="ru-RU" dirty="0"/>
              <a:t> </a:t>
            </a:r>
            <a:r>
              <a:rPr lang="ru-RU" dirty="0" err="1"/>
              <a:t>внутрішнього</a:t>
            </a:r>
            <a:r>
              <a:rPr lang="ru-RU" dirty="0"/>
              <a:t> </a:t>
            </a:r>
            <a:r>
              <a:rPr lang="ru-RU" dirty="0" err="1"/>
              <a:t>інженерного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 та мереж.</a:t>
            </a:r>
            <a:endParaRPr lang="uk-UA" dirty="0"/>
          </a:p>
          <a:p>
            <a:pPr lvl="0"/>
            <a:r>
              <a:rPr lang="ru-RU" dirty="0" err="1"/>
              <a:t>Підводні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.</a:t>
            </a:r>
            <a:endParaRPr lang="uk-UA" dirty="0"/>
          </a:p>
          <a:p>
            <a:pPr lvl="0"/>
            <a:r>
              <a:rPr lang="ru-RU" dirty="0" err="1"/>
              <a:t>Нове</a:t>
            </a:r>
            <a:r>
              <a:rPr lang="ru-RU" dirty="0"/>
              <a:t> </a:t>
            </a:r>
            <a:r>
              <a:rPr lang="ru-RU" dirty="0" err="1"/>
              <a:t>будівництво</a:t>
            </a:r>
            <a:r>
              <a:rPr lang="ru-RU" dirty="0"/>
              <a:t>.</a:t>
            </a:r>
            <a:endParaRPr lang="uk-UA" dirty="0"/>
          </a:p>
          <a:p>
            <a:pPr lvl="0"/>
            <a:r>
              <a:rPr lang="ru-RU" dirty="0" err="1"/>
              <a:t>Реконструкція</a:t>
            </a:r>
            <a:r>
              <a:rPr lang="ru-RU" dirty="0"/>
              <a:t>.</a:t>
            </a:r>
            <a:endParaRPr lang="uk-UA" dirty="0"/>
          </a:p>
          <a:p>
            <a:pPr lvl="0"/>
            <a:r>
              <a:rPr lang="ru-RU" dirty="0" err="1"/>
              <a:t>Технічне</a:t>
            </a:r>
            <a:r>
              <a:rPr lang="ru-RU" dirty="0"/>
              <a:t> </a:t>
            </a:r>
            <a:r>
              <a:rPr lang="ru-RU" dirty="0" err="1"/>
              <a:t>переоснащення</a:t>
            </a:r>
            <a:r>
              <a:rPr lang="ru-RU" dirty="0"/>
              <a:t>.</a:t>
            </a:r>
            <a:endParaRPr lang="uk-UA" dirty="0"/>
          </a:p>
          <a:p>
            <a:pPr lvl="0"/>
            <a:r>
              <a:rPr lang="ru-RU" dirty="0" err="1"/>
              <a:t>Капітальний</a:t>
            </a:r>
            <a:r>
              <a:rPr lang="ru-RU" dirty="0"/>
              <a:t> ремонт.</a:t>
            </a:r>
            <a:endParaRPr lang="uk-UA" dirty="0"/>
          </a:p>
          <a:p>
            <a:pPr lvl="0"/>
            <a:r>
              <a:rPr lang="ru-RU" dirty="0" err="1"/>
              <a:t>Реставрація</a:t>
            </a:r>
            <a:r>
              <a:rPr lang="ru-RU" dirty="0"/>
              <a:t>.</a:t>
            </a:r>
            <a:endParaRPr lang="uk-UA" dirty="0"/>
          </a:p>
          <a:p>
            <a:pPr lvl="0"/>
            <a:r>
              <a:rPr lang="ru-RU" dirty="0"/>
              <a:t>Демонтаж.</a:t>
            </a:r>
            <a:endParaRPr lang="uk-UA" dirty="0"/>
          </a:p>
          <a:p>
            <a:r>
              <a:rPr lang="ru-RU" dirty="0" err="1"/>
              <a:t>Знесення</a:t>
            </a:r>
            <a:r>
              <a:rPr lang="ru-RU" dirty="0"/>
              <a:t>.</a:t>
            </a:r>
            <a:endParaRPr lang="uk-U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8230" t="46486" r="72790" b="34534"/>
          <a:stretch/>
        </p:blipFill>
        <p:spPr bwMode="auto">
          <a:xfrm>
            <a:off x="10312400" y="383540"/>
            <a:ext cx="914399" cy="543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081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578367"/>
            <a:ext cx="12022667" cy="5924973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endParaRPr lang="uk-UA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8230" t="46486" r="72790" b="34534"/>
          <a:stretch/>
        </p:blipFill>
        <p:spPr bwMode="auto">
          <a:xfrm>
            <a:off x="11277601" y="0"/>
            <a:ext cx="914399" cy="543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84667" y="543560"/>
            <a:ext cx="6242756" cy="1657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b="1" dirty="0" err="1"/>
              <a:t>суспільно</a:t>
            </a:r>
            <a:r>
              <a:rPr lang="ru-RU" b="1" dirty="0"/>
              <a:t> </a:t>
            </a:r>
            <a:r>
              <a:rPr lang="ru-RU" b="1" dirty="0" err="1" smtClean="0"/>
              <a:t>корисні</a:t>
            </a:r>
            <a:r>
              <a:rPr lang="ru-RU" b="1" dirty="0" smtClean="0"/>
              <a:t> </a:t>
            </a:r>
            <a:r>
              <a:rPr lang="ru-RU" b="1" dirty="0" err="1" smtClean="0"/>
              <a:t>робіти</a:t>
            </a:r>
            <a:r>
              <a:rPr lang="ru-RU" b="1" dirty="0" smtClean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виконуються</a:t>
            </a:r>
            <a:r>
              <a:rPr lang="ru-RU" b="1" dirty="0"/>
              <a:t> в </a:t>
            </a:r>
            <a:r>
              <a:rPr lang="ru-RU" b="1" dirty="0" err="1"/>
              <a:t>умовах</a:t>
            </a:r>
            <a:r>
              <a:rPr lang="ru-RU" b="1" dirty="0"/>
              <a:t> </a:t>
            </a:r>
            <a:r>
              <a:rPr lang="ru-RU" b="1" dirty="0" err="1"/>
              <a:t>воєнного</a:t>
            </a:r>
            <a:r>
              <a:rPr lang="ru-RU" b="1" dirty="0"/>
              <a:t> стану</a:t>
            </a:r>
            <a:endParaRPr lang="uk-UA" dirty="0"/>
          </a:p>
        </p:txBody>
      </p:sp>
      <p:sp>
        <p:nvSpPr>
          <p:cNvPr id="22" name="Стрелка вправо 21"/>
          <p:cNvSpPr/>
          <p:nvPr/>
        </p:nvSpPr>
        <p:spPr>
          <a:xfrm>
            <a:off x="6327423" y="1130130"/>
            <a:ext cx="41018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Прямоугольник 22"/>
          <p:cNvSpPr/>
          <p:nvPr/>
        </p:nvSpPr>
        <p:spPr>
          <a:xfrm>
            <a:off x="6762045" y="543560"/>
            <a:ext cx="5260622" cy="1657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будівельні робіти, </a:t>
            </a:r>
            <a:r>
              <a:rPr lang="uk-UA" b="1" dirty="0"/>
              <a:t>на які поширюються мінімальні вимоги з</a:t>
            </a:r>
            <a:br>
              <a:rPr lang="uk-UA" b="1" dirty="0"/>
            </a:br>
            <a:r>
              <a:rPr lang="uk-UA" b="1" dirty="0"/>
              <a:t>охорони праці на тимчасових або мобільних будівельних майданчиках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975556" y="3727007"/>
            <a:ext cx="9302045" cy="936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РОБОТИ ПІДВИЩЕНОЇ НЕБЕЗПЕКИ</a:t>
            </a:r>
            <a:endParaRPr lang="uk-UA" dirty="0"/>
          </a:p>
        </p:txBody>
      </p:sp>
      <p:sp>
        <p:nvSpPr>
          <p:cNvPr id="25" name="Стрелка влево 24"/>
          <p:cNvSpPr/>
          <p:nvPr/>
        </p:nvSpPr>
        <p:spPr>
          <a:xfrm rot="16200000">
            <a:off x="3633212" y="2648081"/>
            <a:ext cx="1525674" cy="632178"/>
          </a:xfrm>
          <a:prstGeom prst="leftArrow">
            <a:avLst/>
          </a:prstGeom>
          <a:solidFill>
            <a:srgbClr val="00206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Стрелка вправо 25"/>
          <p:cNvSpPr/>
          <p:nvPr/>
        </p:nvSpPr>
        <p:spPr>
          <a:xfrm rot="5400000">
            <a:off x="7728913" y="2634291"/>
            <a:ext cx="1525672" cy="659759"/>
          </a:xfrm>
          <a:prstGeom prst="rightArrow">
            <a:avLst/>
          </a:prstGeom>
          <a:solidFill>
            <a:srgbClr val="00206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Прямоугольник 26"/>
          <p:cNvSpPr/>
          <p:nvPr/>
        </p:nvSpPr>
        <p:spPr>
          <a:xfrm>
            <a:off x="1930400" y="5170311"/>
            <a:ext cx="3386667" cy="1019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дозвіл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виконання робіт підвищеної небезпеки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626578" y="5230102"/>
            <a:ext cx="4684889" cy="10296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декларації відповідності матеріально-технічної бази вимогам законодавства з питань охорони праці</a:t>
            </a:r>
          </a:p>
        </p:txBody>
      </p:sp>
      <p:sp>
        <p:nvSpPr>
          <p:cNvPr id="29" name="Стрелка влево 28"/>
          <p:cNvSpPr/>
          <p:nvPr/>
        </p:nvSpPr>
        <p:spPr>
          <a:xfrm rot="16200000">
            <a:off x="4349715" y="4669658"/>
            <a:ext cx="495980" cy="484632"/>
          </a:xfrm>
          <a:prstGeom prst="leftArrow">
            <a:avLst/>
          </a:prstGeom>
          <a:solidFill>
            <a:srgbClr val="00206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Стрелка влево 30"/>
          <p:cNvSpPr/>
          <p:nvPr/>
        </p:nvSpPr>
        <p:spPr>
          <a:xfrm rot="16200000">
            <a:off x="9065848" y="4715591"/>
            <a:ext cx="585760" cy="484632"/>
          </a:xfrm>
          <a:prstGeom prst="leftArrow">
            <a:avLst/>
          </a:prstGeom>
          <a:solidFill>
            <a:srgbClr val="00206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383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778" y="101601"/>
            <a:ext cx="10244666" cy="993422"/>
          </a:xfrm>
          <a:solidFill>
            <a:schemeClr val="accent1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uk-UA" sz="1800" b="1" dirty="0"/>
              <a:t>ПЕРЕЛІК</a:t>
            </a:r>
            <a:br>
              <a:rPr lang="uk-UA" sz="1800" b="1" dirty="0"/>
            </a:br>
            <a:r>
              <a:rPr lang="uk-UA" sz="1800" b="1" dirty="0"/>
              <a:t>будівельних робіт, при виконанні яких існує підвищений ризик для</a:t>
            </a:r>
            <a:br>
              <a:rPr lang="uk-UA" sz="1800" b="1" dirty="0"/>
            </a:br>
            <a:r>
              <a:rPr lang="uk-UA" sz="1800" b="1" dirty="0"/>
              <a:t>життя і здоров’я працівників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399" y="1095023"/>
            <a:ext cx="11650133" cy="5587999"/>
          </a:xfr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яких створюється ризик бути засипаними внаслідок обвалу ґрунту, загрузнути у заболоченій місцевості, впасти з висоти, що перевищує 1,3 м, посилений характером діяльності, застосованими процесами або умовами виробничого середовища на робочому місці або на будівельному майданчику.</a:t>
            </a:r>
          </a:p>
          <a:p>
            <a:pPr lvl="0"/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Роботи, при яких на працівників впливають шкідливі хімічні або біологічні речовини, що створюють загрозу життю і здоров’ю працівників або використання яких регламентується вимогами нормативно-правових актів.</a:t>
            </a:r>
          </a:p>
          <a:p>
            <a:pPr lvl="0"/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Роботи, при яких працівники піддаються ризику опромінення іонізуючим випромінюванням, зокрема, які регламентуються нормативно-правовими актами.</a:t>
            </a:r>
          </a:p>
          <a:p>
            <a:pPr lvl="0"/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 поблизу високовольтних ліній електропередачі.</a:t>
            </a:r>
          </a:p>
          <a:p>
            <a:pPr lvl="0"/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Роботи, при яких існує небезпека потонути.</a:t>
            </a:r>
          </a:p>
          <a:p>
            <a:pPr lvl="0"/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Спорудження колодязів, підземні роботи, будівництво тунелів.</a:t>
            </a:r>
          </a:p>
          <a:p>
            <a:pPr lvl="0"/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 з використанням балонів із стиснутим повітрям для подачі повітря кожному працівнику.</a:t>
            </a:r>
          </a:p>
          <a:p>
            <a:pPr lvl="0"/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Роботи, при яких працівники піддаються підвищеному атмосферному тиску (наприклад, в кесонах).</a:t>
            </a:r>
          </a:p>
          <a:p>
            <a:pPr lvl="0"/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Роботи, пов’язані з використанням вибухових речовин.</a:t>
            </a:r>
          </a:p>
          <a:p>
            <a:pPr lvl="0"/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Роботи, пов’язані з монтажем або демонтажем будівельних конструкцій, будівельних елементів або обладнання, які проводяться з використанням вантажопідіймальних машин, домкратів тощо.</a:t>
            </a:r>
          </a:p>
          <a:p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8230" t="46486" r="72790" b="34534"/>
          <a:stretch/>
        </p:blipFill>
        <p:spPr bwMode="auto">
          <a:xfrm>
            <a:off x="10978444" y="101601"/>
            <a:ext cx="914399" cy="543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6699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405</TotalTime>
  <Words>1044</Words>
  <Application>Microsoft Office PowerPoint</Application>
  <PresentationFormat>Широкоэкранный</PresentationFormat>
  <Paragraphs>90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 3</vt:lpstr>
      <vt:lpstr>Ион</vt:lpstr>
      <vt:lpstr>Презентация PowerPoint</vt:lpstr>
      <vt:lpstr>Організація та безпечне виконання суспільно-корисних робіт  (частина перша – безпечне виконання будівельних робіт)</vt:lpstr>
      <vt:lpstr>ПОНЯТТЯ СУСПІЛЬНО-КОРИСНИХ РОБІТ</vt:lpstr>
      <vt:lpstr>ОРІЄНТОВНИЙ ПЕРЕЛІК суспільно корисних робіт, що виконуються в умовах воєнного стану</vt:lpstr>
      <vt:lpstr>МІНІМАЛЬНІ ВИМОГИ з охорони праці на тимчасових або мобільних будівельних майданчиках                         НПАОП 45.2-7.03-17 затв. Наказ Міністерства соціальної політики України 23.06.2017 № 1050  </vt:lpstr>
      <vt:lpstr>ПЕРЕЛІК видів будівельних робіт, на які поширюються мінімальні вимоги з охорони праці на тимчасових або мобільних будівельних майданчиках </vt:lpstr>
      <vt:lpstr>ПЕРЕЛІК видів будівельних робіт, на які поширюються мінімальні вимоги з охорони праці на тимчасових або мобільних будівельних майданчиках (продовження)</vt:lpstr>
      <vt:lpstr>Презентация PowerPoint</vt:lpstr>
      <vt:lpstr>ПЕРЕЛІК будівельних робіт, при виконанні яких існує підвищений ризик для життя і здоров’я працівників</vt:lpstr>
      <vt:lpstr>Організація  управління з охорони праці на будівельному майданчику</vt:lpstr>
      <vt:lpstr>Система стандартів безпеки праці ОХОРОНА ПРАЦІ І ПРОМИСЛОВА БЕЗПЕКА У БУДІВНИЦТВІ                                             ДБН А.3.2-2-2009  Норми поширюються на загальнобудівельні і спеціальні будівельні роботи під час нового будівництва, розширення, реконструкції, технічного переоснащення, капітального ремонту, реставрації будівель та споруд (далі - будівельно-монтажні роботи).  Норми визначають вимоги з охорони праці та промислової безпеки під час виконання будівельно-монтажних робіт. Норми містять вимоги з безпеки праці та виробничого середовища у сфері будівництва, охорони довкілля під час виконання будівельно-монтажних робіт.  Розробляти проектно-технологічну документацію можуть тільки організації та фахівці, які мають ліцензію на виконання таких робіт. Експертиза є обов'язковою і здійснюється організаціями, що мають право на виконання такого виду робіт.  Вимоги безпеки праці нормативно-правових актів і відомчих нормативних документів не повинні суперечити положенням Норм. За наявності розбіжностей  Норми є пріоритетними.      </vt:lpstr>
      <vt:lpstr>Взаємодія замовника генерального підрядчика та ДЕРЖПРАЦІ Згідно з ДБН А.3.2-2-2009 </vt:lpstr>
      <vt:lpstr>ДЯКУЄМО ЗА УВАГУ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ррроро</dc:title>
  <dc:creator>Dell</dc:creator>
  <cp:lastModifiedBy>Dell</cp:lastModifiedBy>
  <cp:revision>64</cp:revision>
  <dcterms:created xsi:type="dcterms:W3CDTF">2022-12-20T05:53:58Z</dcterms:created>
  <dcterms:modified xsi:type="dcterms:W3CDTF">2023-04-25T11:06:36Z</dcterms:modified>
</cp:coreProperties>
</file>