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Montserrat Medium" panose="020B0604020202020204" charset="-52"/>
      <p:regular r:id="rId18"/>
      <p:bold r:id="rId19"/>
      <p:italic r:id="rId20"/>
      <p:boldItalic r:id="rId21"/>
    </p:embeddedFont>
    <p:embeddedFont>
      <p:font typeface="Arimo" panose="020B0604020202020204" charset="0"/>
      <p:regular r:id="rId22"/>
      <p:bold r:id="rId23"/>
      <p:italic r:id="rId24"/>
      <p:boldItalic r:id="rId25"/>
    </p:embeddedFont>
    <p:embeddedFont>
      <p:font typeface="Montserrat" panose="020B0604020202020204" charset="-52"/>
      <p:bold r:id="rId26"/>
      <p:boldItalic r:id="rId27"/>
    </p:embeddedFont>
    <p:embeddedFont>
      <p:font typeface="Montserrat SemiBold" panose="020B0604020202020204" charset="-52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6" roundtripDataSignature="AMtx7mhKMS2wVbCv1ssMb6wJiyJGaUa23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Максим Наимов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88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viewProps" Target="viewProps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4-11-06T13:27:38.573" idx="1">
    <p:pos x="961" y="3256"/>
    <p:text>Це потрібно прибрати - в постанові № 68 зазначено розмір мінімальної ЗП станом на 1 січня відповідного року, він не змінюється протягом року)</p:text>
    <p:extLst>
      <p:ext uri="{C676402C-5697-4E1C-873F-D02D1690AC5C}">
        <p15:threadingInfo xmlns:p15="http://schemas.microsoft.com/office/powerpoint/2012/main" timeZoneBias="0"/>
      </p:ext>
      <p:ext uri="http://customooxmlschemas.google.com/">
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commentPostId="AAABYNhDCPg"/>
      </p:ext>
    </p:extLst>
  </p:cm>
  <p:cm authorId="0" dt="2024-11-06T13:27:51.770" idx="2">
    <p:pos x="961" y="3356"/>
    <p:text>це також відповідно</p:text>
    <p:extLst>
      <p:ext uri="{C676402C-5697-4E1C-873F-D02D1690AC5C}">
        <p15:threadingInfo xmlns:p15="http://schemas.microsoft.com/office/powerpoint/2012/main" timeZoneBias="0"/>
      </p:ext>
      <p:ext uri="http://customooxmlschemas.google.com/">
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commentPostId="AAABYNhDCPk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857500" y="512763"/>
            <a:ext cx="3429000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‹№›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86" name="Google Shape;86;p1:notes"/>
          <p:cNvSpPr txBox="1">
            <a:spLocks noGrp="1"/>
          </p:cNvSpPr>
          <p:nvPr>
            <p:ph type="dt" idx="10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3"/>
          </p:nvPr>
        </p:nvSpPr>
        <p:spPr>
          <a:xfrm>
            <a:off x="2857500" y="512763"/>
            <a:ext cx="3429000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:notes"/>
          <p:cNvSpPr txBox="1">
            <a:spLocks noGrp="1"/>
          </p:cNvSpPr>
          <p:nvPr>
            <p:ph type="ftr" idx="11"/>
          </p:nvPr>
        </p:nvSpPr>
        <p:spPr>
          <a:xfrm>
            <a:off x="0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90" name="Google Shape;90;p1:notes"/>
          <p:cNvSpPr txBox="1">
            <a:spLocks noGrp="1"/>
          </p:cNvSpPr>
          <p:nvPr>
            <p:ph type="sldNum" idx="12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0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1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2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3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4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5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5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8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9:notes"/>
          <p:cNvSpPr txBox="1">
            <a:spLocks noGrp="1"/>
          </p:cNvSpPr>
          <p:nvPr>
            <p:ph type="body" idx="1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8" name="Google Shape;48;p2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0" name="Google Shape;50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‹№›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zakon.rada.gov.ua/laws/show/664-2024-%D0%BF#Text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kved.com.ua/kved/88.10/" TargetMode="External"/><Relationship Id="rId5" Type="http://schemas.openxmlformats.org/officeDocument/2006/relationships/hyperlink" Target="https://kved.com.ua/kved/97.00/" TargetMode="Externa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comments" Target="../comments/comment1.xml"/><Relationship Id="rId5" Type="http://schemas.openxmlformats.org/officeDocument/2006/relationships/hyperlink" Target="https://zakon.rada.gov.ua/laws/show/3460-IX#Text" TargetMode="Externa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"/>
          <p:cNvSpPr/>
          <p:nvPr/>
        </p:nvSpPr>
        <p:spPr>
          <a:xfrm>
            <a:off x="-1816650" y="4702264"/>
            <a:ext cx="2550836" cy="416720"/>
          </a:xfrm>
          <a:custGeom>
            <a:avLst/>
            <a:gdLst/>
            <a:ahLst/>
            <a:cxnLst/>
            <a:rect l="l" t="t" r="r" b="b"/>
            <a:pathLst>
              <a:path w="2550836" h="416720" extrusionOk="0">
                <a:moveTo>
                  <a:pt x="0" y="0"/>
                </a:moveTo>
                <a:lnTo>
                  <a:pt x="2550836" y="0"/>
                </a:lnTo>
                <a:lnTo>
                  <a:pt x="2550836" y="416720"/>
                </a:lnTo>
                <a:lnTo>
                  <a:pt x="0" y="41672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93" name="Google Shape;93;p1"/>
          <p:cNvSpPr/>
          <p:nvPr/>
        </p:nvSpPr>
        <p:spPr>
          <a:xfrm>
            <a:off x="536212" y="8101066"/>
            <a:ext cx="492488" cy="492488"/>
          </a:xfrm>
          <a:custGeom>
            <a:avLst/>
            <a:gdLst/>
            <a:ahLst/>
            <a:cxnLst/>
            <a:rect l="l" t="t" r="r" b="b"/>
            <a:pathLst>
              <a:path w="492488" h="492488" extrusionOk="0">
                <a:moveTo>
                  <a:pt x="0" y="0"/>
                </a:moveTo>
                <a:lnTo>
                  <a:pt x="492488" y="0"/>
                </a:lnTo>
                <a:lnTo>
                  <a:pt x="492488" y="492488"/>
                </a:lnTo>
                <a:lnTo>
                  <a:pt x="0" y="4924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94" name="Google Shape;94;p1"/>
          <p:cNvSpPr/>
          <p:nvPr/>
        </p:nvSpPr>
        <p:spPr>
          <a:xfrm>
            <a:off x="14225749" y="2243624"/>
            <a:ext cx="1616372" cy="568256"/>
          </a:xfrm>
          <a:custGeom>
            <a:avLst/>
            <a:gdLst/>
            <a:ahLst/>
            <a:cxnLst/>
            <a:rect l="l" t="t" r="r" b="b"/>
            <a:pathLst>
              <a:path w="1616372" h="568256" extrusionOk="0">
                <a:moveTo>
                  <a:pt x="0" y="0"/>
                </a:moveTo>
                <a:lnTo>
                  <a:pt x="1616372" y="0"/>
                </a:lnTo>
                <a:lnTo>
                  <a:pt x="1616372" y="568256"/>
                </a:lnTo>
                <a:lnTo>
                  <a:pt x="0" y="5682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95" name="Google Shape;95;p1"/>
          <p:cNvSpPr/>
          <p:nvPr/>
        </p:nvSpPr>
        <p:spPr>
          <a:xfrm>
            <a:off x="1028700" y="418782"/>
            <a:ext cx="5879372" cy="2268458"/>
          </a:xfrm>
          <a:custGeom>
            <a:avLst/>
            <a:gdLst/>
            <a:ahLst/>
            <a:cxnLst/>
            <a:rect l="l" t="t" r="r" b="b"/>
            <a:pathLst>
              <a:path w="5879372" h="2268458" extrusionOk="0">
                <a:moveTo>
                  <a:pt x="0" y="0"/>
                </a:moveTo>
                <a:lnTo>
                  <a:pt x="5879372" y="0"/>
                </a:lnTo>
                <a:lnTo>
                  <a:pt x="5879372" y="2268458"/>
                </a:lnTo>
                <a:lnTo>
                  <a:pt x="0" y="22684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96" name="Google Shape;96;p1"/>
          <p:cNvSpPr/>
          <p:nvPr/>
        </p:nvSpPr>
        <p:spPr>
          <a:xfrm>
            <a:off x="7280112" y="957049"/>
            <a:ext cx="4567722" cy="1286575"/>
          </a:xfrm>
          <a:custGeom>
            <a:avLst/>
            <a:gdLst/>
            <a:ahLst/>
            <a:cxnLst/>
            <a:rect l="l" t="t" r="r" b="b"/>
            <a:pathLst>
              <a:path w="4567722" h="1286575" extrusionOk="0">
                <a:moveTo>
                  <a:pt x="0" y="0"/>
                </a:moveTo>
                <a:lnTo>
                  <a:pt x="4567722" y="0"/>
                </a:lnTo>
                <a:lnTo>
                  <a:pt x="4567722" y="1286575"/>
                </a:lnTo>
                <a:lnTo>
                  <a:pt x="0" y="12865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97" name="Google Shape;97;p1"/>
          <p:cNvSpPr txBox="1"/>
          <p:nvPr/>
        </p:nvSpPr>
        <p:spPr>
          <a:xfrm>
            <a:off x="1516975" y="3453299"/>
            <a:ext cx="14142300" cy="30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8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100" b="1" i="0" u="none" strike="noStrike" cap="none">
                <a:solidFill>
                  <a:srgbClr val="36306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Соціальна програма «Муніципальна няня»</a:t>
            </a:r>
            <a:endParaRPr sz="900"/>
          </a:p>
        </p:txBody>
      </p:sp>
      <p:sp>
        <p:nvSpPr>
          <p:cNvPr id="98" name="Google Shape;98;p1"/>
          <p:cNvSpPr txBox="1"/>
          <p:nvPr/>
        </p:nvSpPr>
        <p:spPr>
          <a:xfrm>
            <a:off x="1516975" y="7562850"/>
            <a:ext cx="16771025" cy="1695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86" b="0" i="1" u="none" strike="noStrike" cap="none">
                <a:solidFill>
                  <a:srgbClr val="363062"/>
                </a:solidFill>
                <a:latin typeface="Arimo"/>
                <a:ea typeface="Arimo"/>
                <a:cs typeface="Arimo"/>
                <a:sym typeface="Arimo"/>
              </a:rPr>
              <a:t>Постанова Кабінету Міністрів України № 664 «Деякі питання відшкодування вартості послуги з догляду за дитиною «муніципальна няня» на період воєнного стану та протягом трьох місяців після його припинення або скасування».</a:t>
            </a:r>
            <a:endParaRPr/>
          </a:p>
          <a:p>
            <a:pPr marL="0" marR="0" lvl="0" indent="0" algn="l" rtl="0">
              <a:lnSpc>
                <a:spcPct val="119992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786" b="0" i="1" u="none" strike="noStrike" cap="none">
              <a:solidFill>
                <a:srgbClr val="363062"/>
              </a:solidFill>
              <a:latin typeface="Arimo"/>
              <a:ea typeface="Arimo"/>
              <a:cs typeface="Arimo"/>
              <a:sym typeface="Arim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9" name="Google Shape;189;p10"/>
          <p:cNvGrpSpPr/>
          <p:nvPr/>
        </p:nvGrpSpPr>
        <p:grpSpPr>
          <a:xfrm>
            <a:off x="1365687" y="358308"/>
            <a:ext cx="15893635" cy="1664399"/>
            <a:chOff x="0" y="0"/>
            <a:chExt cx="21191513" cy="2219198"/>
          </a:xfrm>
        </p:grpSpPr>
        <p:sp>
          <p:nvSpPr>
            <p:cNvPr id="190" name="Google Shape;190;p10"/>
            <p:cNvSpPr/>
            <p:nvPr/>
          </p:nvSpPr>
          <p:spPr>
            <a:xfrm>
              <a:off x="0" y="0"/>
              <a:ext cx="21191513" cy="2219162"/>
            </a:xfrm>
            <a:custGeom>
              <a:avLst/>
              <a:gdLst/>
              <a:ahLst/>
              <a:cxnLst/>
              <a:rect l="l" t="t" r="r" b="b"/>
              <a:pathLst>
                <a:path w="21191513" h="2219162" extrusionOk="0">
                  <a:moveTo>
                    <a:pt x="0" y="0"/>
                  </a:moveTo>
                  <a:lnTo>
                    <a:pt x="21191513" y="0"/>
                  </a:lnTo>
                  <a:lnTo>
                    <a:pt x="21191513" y="2219162"/>
                  </a:lnTo>
                  <a:lnTo>
                    <a:pt x="0" y="2219162"/>
                  </a:lnTo>
                  <a:close/>
                </a:path>
              </a:pathLst>
            </a:custGeom>
            <a:solidFill>
              <a:srgbClr val="FFBA38"/>
            </a:solidFill>
            <a:ln>
              <a:noFill/>
            </a:ln>
          </p:spPr>
        </p:sp>
        <p:sp>
          <p:nvSpPr>
            <p:cNvPr id="191" name="Google Shape;191;p10"/>
            <p:cNvSpPr txBox="1"/>
            <p:nvPr/>
          </p:nvSpPr>
          <p:spPr>
            <a:xfrm>
              <a:off x="0" y="0"/>
              <a:ext cx="21191484" cy="22191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b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500" b="1" i="0" u="none" strike="noStrike" cap="none">
                  <a:solidFill>
                    <a:srgbClr val="36306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Перелік додаткових документів, які необхідно подавати новим категоріям отримувачів: </a:t>
              </a:r>
              <a:endParaRPr/>
            </a:p>
          </p:txBody>
        </p:sp>
      </p:grpSp>
      <p:sp>
        <p:nvSpPr>
          <p:cNvPr id="192" name="Google Shape;192;p10"/>
          <p:cNvSpPr txBox="1"/>
          <p:nvPr/>
        </p:nvSpPr>
        <p:spPr>
          <a:xfrm>
            <a:off x="1028700" y="2463811"/>
            <a:ext cx="16230600" cy="68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604519" marR="0" lvl="1" indent="-283273" algn="just" rtl="0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Clr>
                <a:srgbClr val="363062"/>
              </a:buClr>
              <a:buSzPts val="2500"/>
              <a:buFont typeface="Arial"/>
              <a:buChar char="•"/>
            </a:pPr>
            <a:r>
              <a:rPr lang="en-US" sz="25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документ з основного місця роботи батьків, опікунів, що підтверджує зайнятість кожного з них та неперебування їх у відпустці для догляду за дитиною;</a:t>
            </a:r>
            <a:endParaRPr sz="2500"/>
          </a:p>
          <a:p>
            <a:pPr marL="0" marR="0" lvl="0" indent="0" algn="just" rtl="0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 b="0" i="0" u="none" strike="noStrike" cap="none">
              <a:solidFill>
                <a:srgbClr val="36306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04519" marR="0" lvl="1" indent="-283273" algn="just" rtl="0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Clr>
                <a:srgbClr val="363062"/>
              </a:buClr>
              <a:buSzPts val="2500"/>
              <a:buFont typeface="Arial"/>
              <a:buChar char="•"/>
            </a:pPr>
            <a:r>
              <a:rPr lang="en-US" sz="25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довідка про сплату єдиного внеску на загальнообов’язкове державне соціальне страхування (індивідуальні відомості про застраховану особу за формою ОК-7) (для фізичних осіб — підприємців), довідки про перебування на обліку в статусі безробітного у центрі зайнятості (для внутрішньо переміщених осіб, які перебувають на обліку як безробітні);</a:t>
            </a:r>
            <a:endParaRPr sz="2500"/>
          </a:p>
          <a:p>
            <a:pPr marL="0" marR="0" lvl="0" indent="0" algn="just" rtl="0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 b="0" i="0" u="none" strike="noStrike" cap="none">
              <a:solidFill>
                <a:srgbClr val="36306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04519" marR="0" lvl="1" indent="-283273" algn="just" rtl="0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Clr>
                <a:srgbClr val="363062"/>
              </a:buClr>
              <a:buSzPts val="2500"/>
              <a:buFont typeface="Arial"/>
              <a:buChar char="•"/>
            </a:pPr>
            <a:r>
              <a:rPr lang="en-US" sz="25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ваучер з центру зайнятості для підтримання конкурентоспроможності деяких категорій громадян на ринку праці або довідки з місця проходження навчання/перепідготовки/підвищення кваліфікації (для внутрішньо переміщених осіб);</a:t>
            </a:r>
            <a:endParaRPr sz="2500"/>
          </a:p>
          <a:p>
            <a:pPr marL="0" marR="0" lvl="0" indent="0" algn="just" rtl="0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 b="0" i="0" u="none" strike="noStrike" cap="none">
              <a:solidFill>
                <a:srgbClr val="36306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04519" marR="0" lvl="1" indent="-283273" algn="just" rtl="0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Clr>
                <a:srgbClr val="363062"/>
              </a:buClr>
              <a:buSzPts val="2500"/>
              <a:buFont typeface="Arial"/>
              <a:buChar char="•"/>
            </a:pPr>
            <a:r>
              <a:rPr lang="en-US" sz="25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рішення виконавчого органу сільської, селищної, міської ради про припинення діяльності закладів дошкільної освіти).</a:t>
            </a:r>
            <a:endParaRPr sz="2500"/>
          </a:p>
          <a:p>
            <a:pPr marL="0" marR="0" lvl="0" indent="0" algn="just" rtl="0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 b="0" i="0" u="none" strike="noStrike" cap="none">
              <a:solidFill>
                <a:srgbClr val="36306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3" name="Google Shape;193;p10"/>
          <p:cNvSpPr/>
          <p:nvPr/>
        </p:nvSpPr>
        <p:spPr>
          <a:xfrm>
            <a:off x="265402" y="733631"/>
            <a:ext cx="913752" cy="913752"/>
          </a:xfrm>
          <a:custGeom>
            <a:avLst/>
            <a:gdLst/>
            <a:ahLst/>
            <a:cxnLst/>
            <a:rect l="l" t="t" r="r" b="b"/>
            <a:pathLst>
              <a:path w="913752" h="913752" extrusionOk="0">
                <a:moveTo>
                  <a:pt x="0" y="0"/>
                </a:moveTo>
                <a:lnTo>
                  <a:pt x="913752" y="0"/>
                </a:lnTo>
                <a:lnTo>
                  <a:pt x="913752" y="913752"/>
                </a:lnTo>
                <a:lnTo>
                  <a:pt x="0" y="9137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94" name="Google Shape;194;p10"/>
          <p:cNvSpPr txBox="1"/>
          <p:nvPr/>
        </p:nvSpPr>
        <p:spPr>
          <a:xfrm>
            <a:off x="1551880" y="9455286"/>
            <a:ext cx="10150164" cy="314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1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Згідно з Постановою Кабінету Міністрів України від 07.06.2024 р. № 664 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" name="Google Shape;199;p11"/>
          <p:cNvGrpSpPr/>
          <p:nvPr/>
        </p:nvGrpSpPr>
        <p:grpSpPr>
          <a:xfrm>
            <a:off x="1660900" y="503375"/>
            <a:ext cx="15767377" cy="1427249"/>
            <a:chOff x="0" y="-76200"/>
            <a:chExt cx="20493081" cy="1902998"/>
          </a:xfrm>
        </p:grpSpPr>
        <p:sp>
          <p:nvSpPr>
            <p:cNvPr id="200" name="Google Shape;200;p11"/>
            <p:cNvSpPr/>
            <p:nvPr/>
          </p:nvSpPr>
          <p:spPr>
            <a:xfrm>
              <a:off x="0" y="0"/>
              <a:ext cx="20493081" cy="1826769"/>
            </a:xfrm>
            <a:custGeom>
              <a:avLst/>
              <a:gdLst/>
              <a:ahLst/>
              <a:cxnLst/>
              <a:rect l="l" t="t" r="r" b="b"/>
              <a:pathLst>
                <a:path w="20493081" h="1826769" extrusionOk="0">
                  <a:moveTo>
                    <a:pt x="0" y="0"/>
                  </a:moveTo>
                  <a:lnTo>
                    <a:pt x="20493081" y="0"/>
                  </a:lnTo>
                  <a:lnTo>
                    <a:pt x="20493081" y="1826769"/>
                  </a:lnTo>
                  <a:lnTo>
                    <a:pt x="0" y="1826769"/>
                  </a:lnTo>
                  <a:close/>
                </a:path>
              </a:pathLst>
            </a:custGeom>
            <a:solidFill>
              <a:srgbClr val="FFBA38"/>
            </a:solidFill>
            <a:ln>
              <a:noFill/>
            </a:ln>
          </p:spPr>
        </p:sp>
        <p:sp>
          <p:nvSpPr>
            <p:cNvPr id="201" name="Google Shape;201;p11"/>
            <p:cNvSpPr txBox="1"/>
            <p:nvPr/>
          </p:nvSpPr>
          <p:spPr>
            <a:xfrm>
              <a:off x="0" y="-76200"/>
              <a:ext cx="20493052" cy="1902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500" tIns="63500" rIns="63500" bIns="63500" anchor="ctr" anchorCtr="0">
              <a:noAutofit/>
            </a:bodyPr>
            <a:lstStyle/>
            <a:p>
              <a:pPr marL="0" marR="0" lvl="0" indent="0" algn="l" rtl="0">
                <a:lnSpc>
                  <a:spcPct val="1399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500" b="1" i="0" u="none" strike="noStrike" cap="none">
                  <a:solidFill>
                    <a:srgbClr val="36306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Розгляд документів (до 10 робочих днів)</a:t>
              </a:r>
              <a:endParaRPr/>
            </a:p>
          </p:txBody>
        </p:sp>
      </p:grpSp>
      <p:sp>
        <p:nvSpPr>
          <p:cNvPr id="202" name="Google Shape;202;p11"/>
          <p:cNvSpPr txBox="1"/>
          <p:nvPr/>
        </p:nvSpPr>
        <p:spPr>
          <a:xfrm>
            <a:off x="1742550" y="2579050"/>
            <a:ext cx="15685800" cy="48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Місцеві структурні підрозділи з питань соціального захисту населення перевіряють факт реєстрації ФОП/юридичної особи, яка надає послугу з догляду за дітьми, з якою укладено договір.</a:t>
            </a:r>
            <a:endParaRPr sz="3000" b="0" i="0" u="none" strike="noStrike" cap="none">
              <a:solidFill>
                <a:srgbClr val="36306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Протягом 3 робочих днів після прийняття рішення про призначення/відмову в призначенні компенсації послуги «муніципальна няня» </a:t>
            </a:r>
            <a:r>
              <a:rPr lang="en-US" sz="3000" b="1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письмово або в електронній формі інформують</a:t>
            </a: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 заявника послуги «муніципальна няня» про прийняте рішення.</a:t>
            </a:r>
            <a:endParaRPr sz="3000"/>
          </a:p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3000"/>
          </a:p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36306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3" name="Google Shape;203;p11"/>
          <p:cNvSpPr txBox="1"/>
          <p:nvPr/>
        </p:nvSpPr>
        <p:spPr>
          <a:xfrm>
            <a:off x="1660900" y="6999050"/>
            <a:ext cx="15995100" cy="26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1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У разі подання неповного пакета документів, заявник має право протягом 5 робочих днів з дня подання заяви,</a:t>
            </a:r>
            <a:r>
              <a:rPr lang="en-US" sz="3000" b="0" i="1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 але не пізніше дня прийняття рішення місцевим структурним підрозділом з питань соціального захисту населення про призначення/відмову в призначенні компенсації послуги «муніципальна няня» подати/</a:t>
            </a:r>
            <a:r>
              <a:rPr lang="en-US" sz="3000" b="1" i="1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надіслати документи, яких не вистачає.</a:t>
            </a:r>
            <a:endParaRPr sz="3000"/>
          </a:p>
        </p:txBody>
      </p:sp>
      <p:sp>
        <p:nvSpPr>
          <p:cNvPr id="204" name="Google Shape;204;p11"/>
          <p:cNvSpPr txBox="1"/>
          <p:nvPr/>
        </p:nvSpPr>
        <p:spPr>
          <a:xfrm>
            <a:off x="571100" y="693750"/>
            <a:ext cx="950700" cy="13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</a:t>
            </a:r>
            <a:endParaRPr sz="75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" name="Google Shape;209;p12"/>
          <p:cNvGrpSpPr/>
          <p:nvPr/>
        </p:nvGrpSpPr>
        <p:grpSpPr>
          <a:xfrm>
            <a:off x="1889511" y="503373"/>
            <a:ext cx="15369811" cy="1427249"/>
            <a:chOff x="0" y="-76200"/>
            <a:chExt cx="20493081" cy="1902998"/>
          </a:xfrm>
        </p:grpSpPr>
        <p:sp>
          <p:nvSpPr>
            <p:cNvPr id="210" name="Google Shape;210;p12"/>
            <p:cNvSpPr/>
            <p:nvPr/>
          </p:nvSpPr>
          <p:spPr>
            <a:xfrm>
              <a:off x="0" y="0"/>
              <a:ext cx="20493081" cy="1826769"/>
            </a:xfrm>
            <a:custGeom>
              <a:avLst/>
              <a:gdLst/>
              <a:ahLst/>
              <a:cxnLst/>
              <a:rect l="l" t="t" r="r" b="b"/>
              <a:pathLst>
                <a:path w="20493081" h="1826769" extrusionOk="0">
                  <a:moveTo>
                    <a:pt x="0" y="0"/>
                  </a:moveTo>
                  <a:lnTo>
                    <a:pt x="20493081" y="0"/>
                  </a:lnTo>
                  <a:lnTo>
                    <a:pt x="20493081" y="1826769"/>
                  </a:lnTo>
                  <a:lnTo>
                    <a:pt x="0" y="1826769"/>
                  </a:lnTo>
                  <a:close/>
                </a:path>
              </a:pathLst>
            </a:custGeom>
            <a:solidFill>
              <a:srgbClr val="FFBA38"/>
            </a:solidFill>
            <a:ln>
              <a:noFill/>
            </a:ln>
          </p:spPr>
        </p:sp>
        <p:sp>
          <p:nvSpPr>
            <p:cNvPr id="211" name="Google Shape;211;p12"/>
            <p:cNvSpPr txBox="1"/>
            <p:nvPr/>
          </p:nvSpPr>
          <p:spPr>
            <a:xfrm>
              <a:off x="0" y="-76200"/>
              <a:ext cx="20493052" cy="1902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500" tIns="63500" rIns="63500" bIns="63500" anchor="ctr" anchorCtr="0">
              <a:noAutofit/>
            </a:bodyPr>
            <a:lstStyle/>
            <a:p>
              <a:pPr marL="0" marR="0" lvl="0" indent="0" algn="l" rtl="0">
                <a:lnSpc>
                  <a:spcPct val="1399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500" b="1" i="0" u="none" strike="noStrike" cap="none">
                  <a:solidFill>
                    <a:srgbClr val="36306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Призначають компенсацію </a:t>
              </a:r>
              <a:endParaRPr/>
            </a:p>
          </p:txBody>
        </p:sp>
      </p:grpSp>
      <p:sp>
        <p:nvSpPr>
          <p:cNvPr id="212" name="Google Shape;212;p12"/>
          <p:cNvSpPr txBox="1"/>
          <p:nvPr/>
        </p:nvSpPr>
        <p:spPr>
          <a:xfrm>
            <a:off x="1889511" y="2579047"/>
            <a:ext cx="15766379" cy="19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Компенсація послуги «муніципальна няня» призначається з місяця подання заяви про призначення послуги «муніципальна няня», але не раніше дати укладення договору між заявником послуги «муніципальна няня» та муніципальною нянею.</a:t>
            </a:r>
            <a:endParaRPr/>
          </a:p>
        </p:txBody>
      </p:sp>
      <p:sp>
        <p:nvSpPr>
          <p:cNvPr id="213" name="Google Shape;213;p12"/>
          <p:cNvSpPr txBox="1"/>
          <p:nvPr/>
        </p:nvSpPr>
        <p:spPr>
          <a:xfrm>
            <a:off x="766125" y="587050"/>
            <a:ext cx="950700" cy="13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4.</a:t>
            </a:r>
            <a:endParaRPr sz="75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" name="Google Shape;218;p13"/>
          <p:cNvGrpSpPr/>
          <p:nvPr/>
        </p:nvGrpSpPr>
        <p:grpSpPr>
          <a:xfrm>
            <a:off x="1588811" y="535573"/>
            <a:ext cx="15638850" cy="1427227"/>
            <a:chOff x="0" y="-76200"/>
            <a:chExt cx="20851800" cy="1902969"/>
          </a:xfrm>
        </p:grpSpPr>
        <p:sp>
          <p:nvSpPr>
            <p:cNvPr id="219" name="Google Shape;219;p13"/>
            <p:cNvSpPr/>
            <p:nvPr/>
          </p:nvSpPr>
          <p:spPr>
            <a:xfrm>
              <a:off x="0" y="0"/>
              <a:ext cx="20851744" cy="1826769"/>
            </a:xfrm>
            <a:custGeom>
              <a:avLst/>
              <a:gdLst/>
              <a:ahLst/>
              <a:cxnLst/>
              <a:rect l="l" t="t" r="r" b="b"/>
              <a:pathLst>
                <a:path w="20851744" h="1826769" extrusionOk="0">
                  <a:moveTo>
                    <a:pt x="0" y="0"/>
                  </a:moveTo>
                  <a:lnTo>
                    <a:pt x="20851744" y="0"/>
                  </a:lnTo>
                  <a:lnTo>
                    <a:pt x="20851744" y="1826769"/>
                  </a:lnTo>
                  <a:lnTo>
                    <a:pt x="0" y="1826769"/>
                  </a:lnTo>
                  <a:close/>
                </a:path>
              </a:pathLst>
            </a:custGeom>
            <a:solidFill>
              <a:srgbClr val="FFBA38"/>
            </a:solidFill>
            <a:ln>
              <a:noFill/>
            </a:ln>
          </p:spPr>
        </p:sp>
        <p:sp>
          <p:nvSpPr>
            <p:cNvPr id="220" name="Google Shape;220;p13"/>
            <p:cNvSpPr txBox="1"/>
            <p:nvPr/>
          </p:nvSpPr>
          <p:spPr>
            <a:xfrm>
              <a:off x="0" y="-76200"/>
              <a:ext cx="20851800" cy="190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500" tIns="63500" rIns="63500" bIns="63500" anchor="ctr" anchorCtr="0">
              <a:noAutofit/>
            </a:bodyPr>
            <a:lstStyle/>
            <a:p>
              <a:pPr marL="0" marR="0" lvl="0" indent="0" algn="l" rtl="0">
                <a:lnSpc>
                  <a:spcPct val="1399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500" b="1" i="0" u="none" strike="noStrike" cap="none">
                  <a:solidFill>
                    <a:srgbClr val="36306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Виплачують компенсацію 1 раз на місяць</a:t>
              </a:r>
              <a:endParaRPr/>
            </a:p>
          </p:txBody>
        </p:sp>
      </p:grpSp>
      <p:sp>
        <p:nvSpPr>
          <p:cNvPr id="221" name="Google Shape;221;p13"/>
          <p:cNvSpPr txBox="1"/>
          <p:nvPr/>
        </p:nvSpPr>
        <p:spPr>
          <a:xfrm>
            <a:off x="1588800" y="2609025"/>
            <a:ext cx="15638700" cy="26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Виплата компенсації послуги «муніципальна няня» </a:t>
            </a:r>
            <a:r>
              <a:rPr lang="en-US" sz="3000" b="1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здійснюється щомісяця</a:t>
            </a: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 на підставі поданих заявником послуги «муніципальна няня» документів, що підтверджують здійснення догляду за дитиною (акт про надану послугу «муніципальна няня») та кількість годин на місяць здійснення такого догляду, а також витрати на оплату муніципальній няні послуги «муніципальна няня».</a:t>
            </a:r>
            <a:endParaRPr sz="3000"/>
          </a:p>
        </p:txBody>
      </p:sp>
      <p:sp>
        <p:nvSpPr>
          <p:cNvPr id="222" name="Google Shape;222;p13"/>
          <p:cNvSpPr txBox="1"/>
          <p:nvPr/>
        </p:nvSpPr>
        <p:spPr>
          <a:xfrm>
            <a:off x="1588800" y="6199950"/>
            <a:ext cx="15828000" cy="26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Компенсація послуги «муніципальна няня» виплачується заявнику шляхом перерахування коштів місцевим структурним підрозділом з питань соціального захисту населення на рахунок в установі банку, зазначений у заяві заявником, до 10 числа місяця, наступного за місяцем, у якому надійшли документи, що підтверджують витрати на оплату муніципальній няні.</a:t>
            </a:r>
            <a:endParaRPr sz="3000"/>
          </a:p>
        </p:txBody>
      </p:sp>
      <p:sp>
        <p:nvSpPr>
          <p:cNvPr id="223" name="Google Shape;223;p13"/>
          <p:cNvSpPr txBox="1"/>
          <p:nvPr/>
        </p:nvSpPr>
        <p:spPr>
          <a:xfrm>
            <a:off x="638100" y="623600"/>
            <a:ext cx="950700" cy="13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5.</a:t>
            </a:r>
            <a:endParaRPr sz="75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" name="Google Shape;228;p14"/>
          <p:cNvGrpSpPr/>
          <p:nvPr/>
        </p:nvGrpSpPr>
        <p:grpSpPr>
          <a:xfrm>
            <a:off x="707597" y="569034"/>
            <a:ext cx="15638807" cy="1427249"/>
            <a:chOff x="0" y="-76200"/>
            <a:chExt cx="20851744" cy="1902998"/>
          </a:xfrm>
        </p:grpSpPr>
        <p:sp>
          <p:nvSpPr>
            <p:cNvPr id="229" name="Google Shape;229;p14"/>
            <p:cNvSpPr/>
            <p:nvPr/>
          </p:nvSpPr>
          <p:spPr>
            <a:xfrm>
              <a:off x="0" y="0"/>
              <a:ext cx="20851744" cy="1826769"/>
            </a:xfrm>
            <a:custGeom>
              <a:avLst/>
              <a:gdLst/>
              <a:ahLst/>
              <a:cxnLst/>
              <a:rect l="l" t="t" r="r" b="b"/>
              <a:pathLst>
                <a:path w="20851744" h="1826769" extrusionOk="0">
                  <a:moveTo>
                    <a:pt x="0" y="0"/>
                  </a:moveTo>
                  <a:lnTo>
                    <a:pt x="20851744" y="0"/>
                  </a:lnTo>
                  <a:lnTo>
                    <a:pt x="20851744" y="1826769"/>
                  </a:lnTo>
                  <a:lnTo>
                    <a:pt x="0" y="1826769"/>
                  </a:lnTo>
                  <a:close/>
                </a:path>
              </a:pathLst>
            </a:custGeom>
            <a:solidFill>
              <a:srgbClr val="FFBA38"/>
            </a:solidFill>
            <a:ln>
              <a:noFill/>
            </a:ln>
          </p:spPr>
        </p:sp>
        <p:sp>
          <p:nvSpPr>
            <p:cNvPr id="230" name="Google Shape;230;p14"/>
            <p:cNvSpPr txBox="1"/>
            <p:nvPr/>
          </p:nvSpPr>
          <p:spPr>
            <a:xfrm>
              <a:off x="0" y="-76200"/>
              <a:ext cx="20851717" cy="19029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500" tIns="63500" rIns="63500" bIns="63500" anchor="ctr" anchorCtr="0">
              <a:noAutofit/>
            </a:bodyPr>
            <a:lstStyle/>
            <a:p>
              <a:pPr marL="0" marR="0" lvl="0" indent="0" algn="l" rtl="0">
                <a:lnSpc>
                  <a:spcPct val="1399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500" b="1" i="0" u="none" strike="noStrike" cap="none">
                  <a:solidFill>
                    <a:srgbClr val="36306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Важливо:</a:t>
              </a:r>
              <a:endParaRPr/>
            </a:p>
          </p:txBody>
        </p:sp>
      </p:grpSp>
      <p:sp>
        <p:nvSpPr>
          <p:cNvPr id="231" name="Google Shape;231;p14"/>
          <p:cNvSpPr txBox="1"/>
          <p:nvPr/>
        </p:nvSpPr>
        <p:spPr>
          <a:xfrm>
            <a:off x="707597" y="2765087"/>
            <a:ext cx="16055400" cy="26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Муніципальна няня зобов’язана дотримуватися заходів з організації безпеки дітей, визначені в договорі заявниками послуги муніципальна няня” (для фізичних осіб – підприємців). А також організувати та забезпечити безперешкодний доступ дітей до укриття  (для юридичних осіб).</a:t>
            </a:r>
            <a:endParaRPr sz="3000"/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2" name="Google Shape;232;p14"/>
          <p:cNvSpPr txBox="1"/>
          <p:nvPr/>
        </p:nvSpPr>
        <p:spPr>
          <a:xfrm>
            <a:off x="707597" y="5942385"/>
            <a:ext cx="16230600" cy="21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Виплата раніше призначеної компенсації послуги «муніципальна няня» припиняється, якщо заявником було приховано або навмисно подано недостовірні відомості про здійснення догляду за дитиною</a:t>
            </a:r>
            <a:endParaRPr sz="3000"/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 </a:t>
            </a:r>
            <a:endParaRPr sz="3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5"/>
          <p:cNvSpPr/>
          <p:nvPr/>
        </p:nvSpPr>
        <p:spPr>
          <a:xfrm>
            <a:off x="4739282" y="3405350"/>
            <a:ext cx="16109531" cy="12867169"/>
          </a:xfrm>
          <a:custGeom>
            <a:avLst/>
            <a:gdLst/>
            <a:ahLst/>
            <a:cxnLst/>
            <a:rect l="l" t="t" r="r" b="b"/>
            <a:pathLst>
              <a:path w="16109531" h="12867169" extrusionOk="0">
                <a:moveTo>
                  <a:pt x="0" y="0"/>
                </a:moveTo>
                <a:lnTo>
                  <a:pt x="16109530" y="0"/>
                </a:lnTo>
                <a:lnTo>
                  <a:pt x="16109530" y="12867169"/>
                </a:lnTo>
                <a:lnTo>
                  <a:pt x="0" y="128671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38" name="Google Shape;238;p15"/>
          <p:cNvSpPr/>
          <p:nvPr/>
        </p:nvSpPr>
        <p:spPr>
          <a:xfrm>
            <a:off x="9144000" y="4481870"/>
            <a:ext cx="664597" cy="664597"/>
          </a:xfrm>
          <a:custGeom>
            <a:avLst/>
            <a:gdLst/>
            <a:ahLst/>
            <a:cxnLst/>
            <a:rect l="l" t="t" r="r" b="b"/>
            <a:pathLst>
              <a:path w="664597" h="664597" extrusionOk="0">
                <a:moveTo>
                  <a:pt x="0" y="0"/>
                </a:moveTo>
                <a:lnTo>
                  <a:pt x="664597" y="0"/>
                </a:lnTo>
                <a:lnTo>
                  <a:pt x="664597" y="664596"/>
                </a:lnTo>
                <a:lnTo>
                  <a:pt x="0" y="6645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39" name="Google Shape;239;p15"/>
          <p:cNvSpPr/>
          <p:nvPr/>
        </p:nvSpPr>
        <p:spPr>
          <a:xfrm>
            <a:off x="9144000" y="5481798"/>
            <a:ext cx="728502" cy="728502"/>
          </a:xfrm>
          <a:custGeom>
            <a:avLst/>
            <a:gdLst/>
            <a:ahLst/>
            <a:cxnLst/>
            <a:rect l="l" t="t" r="r" b="b"/>
            <a:pathLst>
              <a:path w="728502" h="728502" extrusionOk="0">
                <a:moveTo>
                  <a:pt x="0" y="0"/>
                </a:moveTo>
                <a:lnTo>
                  <a:pt x="728502" y="0"/>
                </a:lnTo>
                <a:lnTo>
                  <a:pt x="728502" y="728502"/>
                </a:lnTo>
                <a:lnTo>
                  <a:pt x="0" y="7285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40" name="Google Shape;240;p15"/>
          <p:cNvSpPr/>
          <p:nvPr/>
        </p:nvSpPr>
        <p:spPr>
          <a:xfrm>
            <a:off x="9144000" y="1650870"/>
            <a:ext cx="2664722" cy="1386272"/>
          </a:xfrm>
          <a:custGeom>
            <a:avLst/>
            <a:gdLst/>
            <a:ahLst/>
            <a:cxnLst/>
            <a:rect l="l" t="t" r="r" b="b"/>
            <a:pathLst>
              <a:path w="2664722" h="1386272" extrusionOk="0">
                <a:moveTo>
                  <a:pt x="0" y="0"/>
                </a:moveTo>
                <a:lnTo>
                  <a:pt x="2664722" y="0"/>
                </a:lnTo>
                <a:lnTo>
                  <a:pt x="2664722" y="1386271"/>
                </a:lnTo>
                <a:lnTo>
                  <a:pt x="0" y="1386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41" name="Google Shape;241;p15"/>
          <p:cNvSpPr/>
          <p:nvPr/>
        </p:nvSpPr>
        <p:spPr>
          <a:xfrm>
            <a:off x="1257787" y="1483059"/>
            <a:ext cx="5879372" cy="2268458"/>
          </a:xfrm>
          <a:custGeom>
            <a:avLst/>
            <a:gdLst/>
            <a:ahLst/>
            <a:cxnLst/>
            <a:rect l="l" t="t" r="r" b="b"/>
            <a:pathLst>
              <a:path w="5879372" h="2268458" extrusionOk="0">
                <a:moveTo>
                  <a:pt x="0" y="0"/>
                </a:moveTo>
                <a:lnTo>
                  <a:pt x="5879373" y="0"/>
                </a:lnTo>
                <a:lnTo>
                  <a:pt x="5879373" y="2268457"/>
                </a:lnTo>
                <a:lnTo>
                  <a:pt x="0" y="22684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42" name="Google Shape;242;p15"/>
          <p:cNvSpPr txBox="1"/>
          <p:nvPr/>
        </p:nvSpPr>
        <p:spPr>
          <a:xfrm>
            <a:off x="10079034" y="5686825"/>
            <a:ext cx="4849800" cy="38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14" b="0" i="1" u="none" strike="noStrike" cap="none">
                <a:solidFill>
                  <a:srgbClr val="191919"/>
                </a:solidFill>
                <a:latin typeface="Arial"/>
                <a:ea typeface="Arial"/>
                <a:cs typeface="Arial"/>
                <a:sym typeface="Arial"/>
              </a:rPr>
              <a:t>ucrn.office@gmail.com</a:t>
            </a:r>
            <a:endParaRPr/>
          </a:p>
        </p:txBody>
      </p:sp>
      <p:sp>
        <p:nvSpPr>
          <p:cNvPr id="243" name="Google Shape;243;p15"/>
          <p:cNvSpPr txBox="1"/>
          <p:nvPr/>
        </p:nvSpPr>
        <p:spPr>
          <a:xfrm>
            <a:off x="10079034" y="4593778"/>
            <a:ext cx="4816200" cy="38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14" b="0" i="1" u="none" strike="noStrike" cap="none">
                <a:solidFill>
                  <a:srgbClr val="191919"/>
                </a:solidFill>
                <a:latin typeface="Arial"/>
                <a:ea typeface="Arial"/>
                <a:cs typeface="Arial"/>
                <a:sym typeface="Arial"/>
              </a:rPr>
              <a:t>https://childrights.org.ua/</a:t>
            </a:r>
            <a:endParaRPr/>
          </a:p>
        </p:txBody>
      </p:sp>
      <p:sp>
        <p:nvSpPr>
          <p:cNvPr id="244" name="Google Shape;244;p15"/>
          <p:cNvSpPr/>
          <p:nvPr/>
        </p:nvSpPr>
        <p:spPr>
          <a:xfrm>
            <a:off x="1635850" y="4481870"/>
            <a:ext cx="664597" cy="664597"/>
          </a:xfrm>
          <a:custGeom>
            <a:avLst/>
            <a:gdLst/>
            <a:ahLst/>
            <a:cxnLst/>
            <a:rect l="l" t="t" r="r" b="b"/>
            <a:pathLst>
              <a:path w="664597" h="664597" extrusionOk="0">
                <a:moveTo>
                  <a:pt x="0" y="0"/>
                </a:moveTo>
                <a:lnTo>
                  <a:pt x="664597" y="0"/>
                </a:lnTo>
                <a:lnTo>
                  <a:pt x="664597" y="664596"/>
                </a:lnTo>
                <a:lnTo>
                  <a:pt x="0" y="6645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45" name="Google Shape;245;p15"/>
          <p:cNvSpPr/>
          <p:nvPr/>
        </p:nvSpPr>
        <p:spPr>
          <a:xfrm>
            <a:off x="1635850" y="5481798"/>
            <a:ext cx="728502" cy="728502"/>
          </a:xfrm>
          <a:custGeom>
            <a:avLst/>
            <a:gdLst/>
            <a:ahLst/>
            <a:cxnLst/>
            <a:rect l="l" t="t" r="r" b="b"/>
            <a:pathLst>
              <a:path w="728502" h="728502" extrusionOk="0">
                <a:moveTo>
                  <a:pt x="0" y="0"/>
                </a:moveTo>
                <a:lnTo>
                  <a:pt x="728502" y="0"/>
                </a:lnTo>
                <a:lnTo>
                  <a:pt x="728502" y="728502"/>
                </a:lnTo>
                <a:lnTo>
                  <a:pt x="0" y="7285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46" name="Google Shape;246;p15"/>
          <p:cNvSpPr txBox="1"/>
          <p:nvPr/>
        </p:nvSpPr>
        <p:spPr>
          <a:xfrm>
            <a:off x="2570884" y="5686825"/>
            <a:ext cx="4849800" cy="38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14" b="0" i="0" u="none" strike="noStrike" cap="none">
                <a:solidFill>
                  <a:srgbClr val="191919"/>
                </a:solidFill>
                <a:latin typeface="Arial"/>
                <a:ea typeface="Arial"/>
                <a:cs typeface="Arial"/>
                <a:sym typeface="Arial"/>
              </a:rPr>
              <a:t>zvernennya@mlsp.gov.ua </a:t>
            </a:r>
            <a:endParaRPr/>
          </a:p>
        </p:txBody>
      </p:sp>
      <p:sp>
        <p:nvSpPr>
          <p:cNvPr id="247" name="Google Shape;247;p15"/>
          <p:cNvSpPr txBox="1"/>
          <p:nvPr/>
        </p:nvSpPr>
        <p:spPr>
          <a:xfrm>
            <a:off x="2570884" y="4593778"/>
            <a:ext cx="4816200" cy="38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2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14" b="0" i="1" u="none" strike="noStrike" cap="none">
                <a:solidFill>
                  <a:srgbClr val="191919"/>
                </a:solidFill>
                <a:latin typeface="Arial"/>
                <a:ea typeface="Arial"/>
                <a:cs typeface="Arial"/>
                <a:sym typeface="Arial"/>
              </a:rPr>
              <a:t>www.msp.gov.ua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2"/>
          <p:cNvGrpSpPr/>
          <p:nvPr/>
        </p:nvGrpSpPr>
        <p:grpSpPr>
          <a:xfrm>
            <a:off x="494561" y="343651"/>
            <a:ext cx="16764761" cy="1370099"/>
            <a:chOff x="0" y="0"/>
            <a:chExt cx="22353014" cy="1826798"/>
          </a:xfrm>
        </p:grpSpPr>
        <p:sp>
          <p:nvSpPr>
            <p:cNvPr id="104" name="Google Shape;104;p2"/>
            <p:cNvSpPr/>
            <p:nvPr/>
          </p:nvSpPr>
          <p:spPr>
            <a:xfrm>
              <a:off x="0" y="0"/>
              <a:ext cx="22353014" cy="1826769"/>
            </a:xfrm>
            <a:custGeom>
              <a:avLst/>
              <a:gdLst/>
              <a:ahLst/>
              <a:cxnLst/>
              <a:rect l="l" t="t" r="r" b="b"/>
              <a:pathLst>
                <a:path w="22353014" h="1826769" extrusionOk="0">
                  <a:moveTo>
                    <a:pt x="0" y="0"/>
                  </a:moveTo>
                  <a:lnTo>
                    <a:pt x="22353014" y="0"/>
                  </a:lnTo>
                  <a:lnTo>
                    <a:pt x="22353014" y="1826769"/>
                  </a:lnTo>
                  <a:lnTo>
                    <a:pt x="0" y="1826769"/>
                  </a:lnTo>
                  <a:close/>
                </a:path>
              </a:pathLst>
            </a:custGeom>
            <a:solidFill>
              <a:srgbClr val="846EBA"/>
            </a:solidFill>
            <a:ln>
              <a:noFill/>
            </a:ln>
          </p:spPr>
        </p:sp>
        <p:sp>
          <p:nvSpPr>
            <p:cNvPr id="105" name="Google Shape;105;p2"/>
            <p:cNvSpPr txBox="1"/>
            <p:nvPr/>
          </p:nvSpPr>
          <p:spPr>
            <a:xfrm>
              <a:off x="0" y="0"/>
              <a:ext cx="22352985" cy="18267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b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500" b="1" i="0" u="none" strike="noStrike" cap="non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Як працює програма «муніципальня няня»?  </a:t>
              </a:r>
              <a:endParaRPr/>
            </a:p>
          </p:txBody>
        </p:sp>
      </p:grpSp>
      <p:sp>
        <p:nvSpPr>
          <p:cNvPr id="106" name="Google Shape;106;p2"/>
          <p:cNvSpPr txBox="1"/>
          <p:nvPr/>
        </p:nvSpPr>
        <p:spPr>
          <a:xfrm>
            <a:off x="536894" y="2211217"/>
            <a:ext cx="16680000" cy="21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Батьки (офіційні опікуни) мають самі знайти муніципальну няню, оформити з нею договір та віднести документи у найближче управління з питань соціального захисту населення (УСЗН). </a:t>
            </a:r>
            <a:endParaRPr sz="3000"/>
          </a:p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3000"/>
          </a:p>
        </p:txBody>
      </p:sp>
      <p:sp>
        <p:nvSpPr>
          <p:cNvPr id="107" name="Google Shape;107;p2"/>
          <p:cNvSpPr txBox="1"/>
          <p:nvPr/>
        </p:nvSpPr>
        <p:spPr>
          <a:xfrm>
            <a:off x="8270041" y="8225919"/>
            <a:ext cx="1018800" cy="67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6" b="1" i="0" u="none" strike="noStrike" cap="none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11</a:t>
            </a:r>
            <a:endParaRPr/>
          </a:p>
        </p:txBody>
      </p:sp>
      <p:sp>
        <p:nvSpPr>
          <p:cNvPr id="108" name="Google Shape;108;p2"/>
          <p:cNvSpPr txBox="1"/>
          <p:nvPr/>
        </p:nvSpPr>
        <p:spPr>
          <a:xfrm>
            <a:off x="536894" y="4356964"/>
            <a:ext cx="16680000" cy="323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Тобто, оплачують роботу няні спершу батьки. А держава вже компенсує їм частину грошей на основі акту виконаних робіт, де зазначений графік та сума витрачених</a:t>
            </a:r>
            <a:r>
              <a:rPr lang="en-US" sz="3000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грошей. </a:t>
            </a:r>
            <a:endParaRPr sz="3000"/>
          </a:p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36306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Цей документ має надавати батькам муніципальна няня наприкінці місяця, його передають фахівцю УСЗН. </a:t>
            </a:r>
            <a:endParaRPr sz="3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"/>
          <p:cNvSpPr/>
          <p:nvPr/>
        </p:nvSpPr>
        <p:spPr>
          <a:xfrm>
            <a:off x="465986" y="4434328"/>
            <a:ext cx="709232" cy="709172"/>
          </a:xfrm>
          <a:custGeom>
            <a:avLst/>
            <a:gdLst/>
            <a:ahLst/>
            <a:cxnLst/>
            <a:rect l="l" t="t" r="r" b="b"/>
            <a:pathLst>
              <a:path w="709232" h="709172" extrusionOk="0">
                <a:moveTo>
                  <a:pt x="0" y="0"/>
                </a:moveTo>
                <a:lnTo>
                  <a:pt x="709232" y="0"/>
                </a:lnTo>
                <a:lnTo>
                  <a:pt x="709232" y="709172"/>
                </a:lnTo>
                <a:lnTo>
                  <a:pt x="0" y="7091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grpSp>
        <p:nvGrpSpPr>
          <p:cNvPr id="114" name="Google Shape;114;p3"/>
          <p:cNvGrpSpPr/>
          <p:nvPr/>
        </p:nvGrpSpPr>
        <p:grpSpPr>
          <a:xfrm>
            <a:off x="494561" y="474222"/>
            <a:ext cx="16764761" cy="1370099"/>
            <a:chOff x="0" y="0"/>
            <a:chExt cx="22353014" cy="1826798"/>
          </a:xfrm>
        </p:grpSpPr>
        <p:sp>
          <p:nvSpPr>
            <p:cNvPr id="115" name="Google Shape;115;p3"/>
            <p:cNvSpPr/>
            <p:nvPr/>
          </p:nvSpPr>
          <p:spPr>
            <a:xfrm>
              <a:off x="0" y="0"/>
              <a:ext cx="22353014" cy="1826769"/>
            </a:xfrm>
            <a:custGeom>
              <a:avLst/>
              <a:gdLst/>
              <a:ahLst/>
              <a:cxnLst/>
              <a:rect l="l" t="t" r="r" b="b"/>
              <a:pathLst>
                <a:path w="22353014" h="1826769" extrusionOk="0">
                  <a:moveTo>
                    <a:pt x="0" y="0"/>
                  </a:moveTo>
                  <a:lnTo>
                    <a:pt x="22353014" y="0"/>
                  </a:lnTo>
                  <a:lnTo>
                    <a:pt x="22353014" y="1826769"/>
                  </a:lnTo>
                  <a:lnTo>
                    <a:pt x="0" y="1826769"/>
                  </a:lnTo>
                  <a:close/>
                </a:path>
              </a:pathLst>
            </a:custGeom>
            <a:solidFill>
              <a:srgbClr val="846EBA"/>
            </a:solidFill>
            <a:ln>
              <a:noFill/>
            </a:ln>
          </p:spPr>
        </p:sp>
        <p:sp>
          <p:nvSpPr>
            <p:cNvPr id="116" name="Google Shape;116;p3"/>
            <p:cNvSpPr txBox="1"/>
            <p:nvPr/>
          </p:nvSpPr>
          <p:spPr>
            <a:xfrm>
              <a:off x="0" y="0"/>
              <a:ext cx="22352985" cy="18267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500" b="1" i="0" u="none" strike="noStrike" cap="non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Хто може скористатись програмою? </a:t>
              </a:r>
              <a:endParaRPr/>
            </a:p>
          </p:txBody>
        </p:sp>
      </p:grpSp>
      <p:sp>
        <p:nvSpPr>
          <p:cNvPr id="117" name="Google Shape;117;p3"/>
          <p:cNvSpPr txBox="1"/>
          <p:nvPr/>
        </p:nvSpPr>
        <p:spPr>
          <a:xfrm>
            <a:off x="494561" y="2007226"/>
            <a:ext cx="16841100" cy="212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На період воєнного стану та протягом 3 місяців після його припинення або скасування відшкодування вартості послуги “муніципальна няня” можуть отримати </a:t>
            </a:r>
            <a:r>
              <a:rPr lang="en-US" sz="3000" b="1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громадяни України, іноземці та особи без громадянства, які є батьками, опікунами дитини:</a:t>
            </a:r>
            <a:endParaRPr sz="3000"/>
          </a:p>
        </p:txBody>
      </p:sp>
      <p:sp>
        <p:nvSpPr>
          <p:cNvPr id="118" name="Google Shape;118;p3"/>
          <p:cNvSpPr txBox="1"/>
          <p:nvPr/>
        </p:nvSpPr>
        <p:spPr>
          <a:xfrm>
            <a:off x="8270041" y="8225919"/>
            <a:ext cx="1018784" cy="68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6" b="1" i="0" u="none" strike="noStrike" cap="none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116</a:t>
            </a:r>
            <a:endParaRPr/>
          </a:p>
        </p:txBody>
      </p:sp>
      <p:sp>
        <p:nvSpPr>
          <p:cNvPr id="119" name="Google Shape;119;p3"/>
          <p:cNvSpPr txBox="1"/>
          <p:nvPr/>
        </p:nvSpPr>
        <p:spPr>
          <a:xfrm>
            <a:off x="1373259" y="4265631"/>
            <a:ext cx="15924300" cy="37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з інвалідністю до 6 років,</a:t>
            </a: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 дитиною до 6 років, хворою на тяжкі перинатальні ураження нервової системи, тяжкі вроджені вади розвитку, рідкісні орфанні захворювання, онкологічні, онкогематологічні захворювання, дитячий церебральний параліч, тяжкі психічні розлади, цукровий діабет I типу (інсулінозалежний), гострі або хронічні захворювання нирок IV ступеня, дитиною до шести років, яка отримала тяжку травму, потребує трансплантації органа, потребує паліативної допомоги, якій не встановлено інвалідність;</a:t>
            </a:r>
            <a:endParaRPr sz="1200"/>
          </a:p>
        </p:txBody>
      </p:sp>
      <p:sp>
        <p:nvSpPr>
          <p:cNvPr id="120" name="Google Shape;120;p3"/>
          <p:cNvSpPr/>
          <p:nvPr/>
        </p:nvSpPr>
        <p:spPr>
          <a:xfrm>
            <a:off x="465986" y="8554924"/>
            <a:ext cx="709232" cy="709172"/>
          </a:xfrm>
          <a:custGeom>
            <a:avLst/>
            <a:gdLst/>
            <a:ahLst/>
            <a:cxnLst/>
            <a:rect l="l" t="t" r="r" b="b"/>
            <a:pathLst>
              <a:path w="709232" h="709172" extrusionOk="0">
                <a:moveTo>
                  <a:pt x="0" y="0"/>
                </a:moveTo>
                <a:lnTo>
                  <a:pt x="709232" y="0"/>
                </a:lnTo>
                <a:lnTo>
                  <a:pt x="709232" y="709172"/>
                </a:lnTo>
                <a:lnTo>
                  <a:pt x="0" y="7091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1" name="Google Shape;121;p3"/>
          <p:cNvSpPr txBox="1"/>
          <p:nvPr/>
        </p:nvSpPr>
        <p:spPr>
          <a:xfrm>
            <a:off x="1373259" y="8402524"/>
            <a:ext cx="161925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дитини до 6 років і </a:t>
            </a:r>
            <a:r>
              <a:rPr lang="en-US" sz="3000" b="1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є</a:t>
            </a: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1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особами з інвалідністю I чи II групи</a:t>
            </a: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 і на законних підставах проживають на території України та уклали договір з муніципальною нянею.</a:t>
            </a:r>
            <a:endParaRPr sz="3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"/>
          <p:cNvSpPr txBox="1"/>
          <p:nvPr/>
        </p:nvSpPr>
        <p:spPr>
          <a:xfrm>
            <a:off x="1507399" y="2798567"/>
            <a:ext cx="16780500" cy="37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дитиною </a:t>
            </a:r>
            <a:r>
              <a:rPr lang="en-US" sz="3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до 6 років, яка разом із батьками, опікунами проживає на території</a:t>
            </a:r>
            <a:r>
              <a:rPr lang="en-US" sz="3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адміністративно-територіальної одиниці,</a:t>
            </a:r>
            <a:r>
              <a:rPr lang="en-US" sz="3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де неможливо забезпечити</a:t>
            </a:r>
            <a:r>
              <a:rPr lang="en-US" sz="3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відповідно до рішень військових адміністрацій та органів місцевого самоврядування </a:t>
            </a:r>
            <a:r>
              <a:rPr lang="en-US" sz="3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функціонування закладів дошкільної освіти,</a:t>
            </a:r>
            <a:r>
              <a:rPr lang="en-US" sz="3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необхідних для реалізації державних гарантій забезпечення безпечного освітнього процесу в умовах воєнного стану, надзвичайної ситуації або надзвичайного стану (особливого періоду).</a:t>
            </a:r>
            <a:endParaRPr sz="3000"/>
          </a:p>
        </p:txBody>
      </p:sp>
      <p:sp>
        <p:nvSpPr>
          <p:cNvPr id="127" name="Google Shape;127;p4"/>
          <p:cNvSpPr/>
          <p:nvPr/>
        </p:nvSpPr>
        <p:spPr>
          <a:xfrm>
            <a:off x="363726" y="2960286"/>
            <a:ext cx="913752" cy="913752"/>
          </a:xfrm>
          <a:custGeom>
            <a:avLst/>
            <a:gdLst/>
            <a:ahLst/>
            <a:cxnLst/>
            <a:rect l="l" t="t" r="r" b="b"/>
            <a:pathLst>
              <a:path w="913752" h="913752" extrusionOk="0">
                <a:moveTo>
                  <a:pt x="0" y="0"/>
                </a:moveTo>
                <a:lnTo>
                  <a:pt x="913752" y="0"/>
                </a:lnTo>
                <a:lnTo>
                  <a:pt x="913752" y="913751"/>
                </a:lnTo>
                <a:lnTo>
                  <a:pt x="0" y="9137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28" name="Google Shape;128;p4"/>
          <p:cNvSpPr txBox="1"/>
          <p:nvPr/>
        </p:nvSpPr>
        <p:spPr>
          <a:xfrm>
            <a:off x="8270041" y="8225919"/>
            <a:ext cx="1018784" cy="68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6" b="1" i="0" u="none" strike="noStrike" cap="none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116</a:t>
            </a:r>
            <a:endParaRPr/>
          </a:p>
        </p:txBody>
      </p:sp>
      <p:sp>
        <p:nvSpPr>
          <p:cNvPr id="129" name="Google Shape;129;p4"/>
          <p:cNvSpPr txBox="1"/>
          <p:nvPr/>
        </p:nvSpPr>
        <p:spPr>
          <a:xfrm>
            <a:off x="1507399" y="1168256"/>
            <a:ext cx="159243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дитиною до 3 років</a:t>
            </a: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, якщо один із батьків, опікунів є внутрішньо переміщеною особою;</a:t>
            </a:r>
            <a:endParaRPr sz="3000"/>
          </a:p>
        </p:txBody>
      </p:sp>
      <p:sp>
        <p:nvSpPr>
          <p:cNvPr id="130" name="Google Shape;130;p4"/>
          <p:cNvSpPr txBox="1"/>
          <p:nvPr/>
        </p:nvSpPr>
        <p:spPr>
          <a:xfrm>
            <a:off x="1373259" y="8554924"/>
            <a:ext cx="16192460" cy="942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i="1" u="sng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Постанова Кабінету Міністрів України від 07.06.2024 р. № 664 </a:t>
            </a:r>
            <a:r>
              <a:rPr lang="en-US" sz="2100" b="0" i="1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“Деякі питання відшкодування вартості послуги з догляду за дитиною “муніципальна няня” на період воєнного стану та протягом трьох місяців після його припинення або скасування” </a:t>
            </a:r>
            <a:endParaRPr/>
          </a:p>
        </p:txBody>
      </p:sp>
      <p:sp>
        <p:nvSpPr>
          <p:cNvPr id="131" name="Google Shape;131;p4"/>
          <p:cNvSpPr/>
          <p:nvPr/>
        </p:nvSpPr>
        <p:spPr>
          <a:xfrm>
            <a:off x="363726" y="1226055"/>
            <a:ext cx="913752" cy="913752"/>
          </a:xfrm>
          <a:custGeom>
            <a:avLst/>
            <a:gdLst/>
            <a:ahLst/>
            <a:cxnLst/>
            <a:rect l="l" t="t" r="r" b="b"/>
            <a:pathLst>
              <a:path w="913752" h="913752" extrusionOk="0">
                <a:moveTo>
                  <a:pt x="0" y="0"/>
                </a:moveTo>
                <a:lnTo>
                  <a:pt x="913752" y="0"/>
                </a:lnTo>
                <a:lnTo>
                  <a:pt x="913752" y="913751"/>
                </a:lnTo>
                <a:lnTo>
                  <a:pt x="0" y="9137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5"/>
          <p:cNvGrpSpPr/>
          <p:nvPr/>
        </p:nvGrpSpPr>
        <p:grpSpPr>
          <a:xfrm>
            <a:off x="494561" y="286826"/>
            <a:ext cx="16764761" cy="1370099"/>
            <a:chOff x="0" y="0"/>
            <a:chExt cx="22353014" cy="1826798"/>
          </a:xfrm>
        </p:grpSpPr>
        <p:sp>
          <p:nvSpPr>
            <p:cNvPr id="137" name="Google Shape;137;p5"/>
            <p:cNvSpPr/>
            <p:nvPr/>
          </p:nvSpPr>
          <p:spPr>
            <a:xfrm>
              <a:off x="0" y="0"/>
              <a:ext cx="22353014" cy="1826769"/>
            </a:xfrm>
            <a:custGeom>
              <a:avLst/>
              <a:gdLst/>
              <a:ahLst/>
              <a:cxnLst/>
              <a:rect l="l" t="t" r="r" b="b"/>
              <a:pathLst>
                <a:path w="22353014" h="1826769" extrusionOk="0">
                  <a:moveTo>
                    <a:pt x="0" y="0"/>
                  </a:moveTo>
                  <a:lnTo>
                    <a:pt x="22353014" y="0"/>
                  </a:lnTo>
                  <a:lnTo>
                    <a:pt x="22353014" y="1826769"/>
                  </a:lnTo>
                  <a:lnTo>
                    <a:pt x="0" y="1826769"/>
                  </a:lnTo>
                  <a:close/>
                </a:path>
              </a:pathLst>
            </a:custGeom>
            <a:solidFill>
              <a:srgbClr val="846EBA"/>
            </a:solidFill>
            <a:ln>
              <a:noFill/>
            </a:ln>
          </p:spPr>
        </p:sp>
        <p:sp>
          <p:nvSpPr>
            <p:cNvPr id="138" name="Google Shape;138;p5"/>
            <p:cNvSpPr txBox="1"/>
            <p:nvPr/>
          </p:nvSpPr>
          <p:spPr>
            <a:xfrm>
              <a:off x="0" y="0"/>
              <a:ext cx="22352985" cy="18267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500" b="1" i="0" u="none" strike="noStrike" cap="non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Хто може стати «муніципальною нянею»?  </a:t>
              </a:r>
              <a:endParaRPr/>
            </a:p>
          </p:txBody>
        </p:sp>
      </p:grpSp>
      <p:sp>
        <p:nvSpPr>
          <p:cNvPr id="139" name="Google Shape;139;p5"/>
          <p:cNvSpPr/>
          <p:nvPr/>
        </p:nvSpPr>
        <p:spPr>
          <a:xfrm>
            <a:off x="179928" y="2739468"/>
            <a:ext cx="1023871" cy="1209891"/>
          </a:xfrm>
          <a:custGeom>
            <a:avLst/>
            <a:gdLst/>
            <a:ahLst/>
            <a:cxnLst/>
            <a:rect l="l" t="t" r="r" b="b"/>
            <a:pathLst>
              <a:path w="1023871" h="1209891" extrusionOk="0">
                <a:moveTo>
                  <a:pt x="0" y="0"/>
                </a:moveTo>
                <a:lnTo>
                  <a:pt x="1023870" y="0"/>
                </a:lnTo>
                <a:lnTo>
                  <a:pt x="1023870" y="1209891"/>
                </a:lnTo>
                <a:lnTo>
                  <a:pt x="0" y="12098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40" name="Google Shape;140;p5"/>
          <p:cNvSpPr/>
          <p:nvPr/>
        </p:nvSpPr>
        <p:spPr>
          <a:xfrm>
            <a:off x="179928" y="5035209"/>
            <a:ext cx="1023871" cy="1209891"/>
          </a:xfrm>
          <a:custGeom>
            <a:avLst/>
            <a:gdLst/>
            <a:ahLst/>
            <a:cxnLst/>
            <a:rect l="l" t="t" r="r" b="b"/>
            <a:pathLst>
              <a:path w="1023871" h="1209891" extrusionOk="0">
                <a:moveTo>
                  <a:pt x="0" y="0"/>
                </a:moveTo>
                <a:lnTo>
                  <a:pt x="1023870" y="0"/>
                </a:lnTo>
                <a:lnTo>
                  <a:pt x="1023870" y="1209891"/>
                </a:lnTo>
                <a:lnTo>
                  <a:pt x="0" y="12098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41" name="Google Shape;141;p5"/>
          <p:cNvSpPr/>
          <p:nvPr/>
        </p:nvSpPr>
        <p:spPr>
          <a:xfrm>
            <a:off x="179928" y="8234429"/>
            <a:ext cx="1023871" cy="1023871"/>
          </a:xfrm>
          <a:custGeom>
            <a:avLst/>
            <a:gdLst/>
            <a:ahLst/>
            <a:cxnLst/>
            <a:rect l="l" t="t" r="r" b="b"/>
            <a:pathLst>
              <a:path w="1023871" h="1023871" extrusionOk="0">
                <a:moveTo>
                  <a:pt x="0" y="0"/>
                </a:moveTo>
                <a:lnTo>
                  <a:pt x="1023870" y="0"/>
                </a:lnTo>
                <a:lnTo>
                  <a:pt x="1023870" y="1023871"/>
                </a:lnTo>
                <a:lnTo>
                  <a:pt x="0" y="10238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42" name="Google Shape;142;p5"/>
          <p:cNvSpPr txBox="1"/>
          <p:nvPr/>
        </p:nvSpPr>
        <p:spPr>
          <a:xfrm>
            <a:off x="1403014" y="2233566"/>
            <a:ext cx="15771600" cy="26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Фізична особа підприємець (ФОП), вказавши у класифікатору виду економічної діяльності (КВЕД) </a:t>
            </a:r>
            <a:r>
              <a:rPr lang="en-US" sz="3000" b="0" i="0" u="sng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97.00</a:t>
            </a: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 та </a:t>
            </a:r>
            <a:r>
              <a:rPr lang="en-US" sz="3000" b="0" i="0" u="sng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  <a:hlinkClick r:id="rId6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88.91</a:t>
            </a: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. Але така няня може оформити догляд одночасно за трьома дітьми. Виняток – догляд за дітьми з багатодітної сім’ї. </a:t>
            </a:r>
            <a:endParaRPr sz="3000"/>
          </a:p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36306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3" name="Google Shape;143;p5"/>
          <p:cNvSpPr txBox="1"/>
          <p:nvPr/>
        </p:nvSpPr>
        <p:spPr>
          <a:xfrm>
            <a:off x="8270041" y="8225919"/>
            <a:ext cx="1018784" cy="68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6" b="1" i="0" u="none" strike="noStrike" cap="none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116</a:t>
            </a:r>
            <a:endParaRPr/>
          </a:p>
        </p:txBody>
      </p:sp>
      <p:sp>
        <p:nvSpPr>
          <p:cNvPr id="144" name="Google Shape;144;p5"/>
          <p:cNvSpPr txBox="1"/>
          <p:nvPr/>
        </p:nvSpPr>
        <p:spPr>
          <a:xfrm>
            <a:off x="1403014" y="4880853"/>
            <a:ext cx="159243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Юридична особа (КВЕД 78.2, 85.10) – няням вже офіційно може доглядати о</a:t>
            </a: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дночасно за </a:t>
            </a:r>
            <a:r>
              <a:rPr lang="en-US" sz="3000" b="1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6</a:t>
            </a:r>
            <a:r>
              <a:rPr lang="en-US" sz="3000" b="1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"/>
                  </a:ext>
                </a:extLst>
              </a:rPr>
              <a:t> дітьми </a:t>
            </a: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і робити це дозволяють за адресою, визначеною муніципальною нянею.</a:t>
            </a:r>
            <a:endParaRPr sz="3000"/>
          </a:p>
        </p:txBody>
      </p:sp>
      <p:sp>
        <p:nvSpPr>
          <p:cNvPr id="145" name="Google Shape;145;p5"/>
          <p:cNvSpPr txBox="1"/>
          <p:nvPr/>
        </p:nvSpPr>
        <p:spPr>
          <a:xfrm>
            <a:off x="1497745" y="8244969"/>
            <a:ext cx="15793500" cy="16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Муніципальною нянею не можуть бути родичі першого ступеня споріднення </a:t>
            </a:r>
            <a:r>
              <a:rPr lang="en-US" sz="32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(</a:t>
            </a:r>
            <a:r>
              <a:rPr lang="en-US" sz="32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"/>
                  </a:ext>
                </a:extLst>
              </a:rPr>
              <a:t>матір чи батько,</a:t>
            </a:r>
            <a:r>
              <a:rPr lang="en-US" sz="32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 бабуся чи дідусь дитини, брати чи сестри).</a:t>
            </a:r>
            <a:endParaRPr/>
          </a:p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rgbClr val="36306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6"/>
          <p:cNvGrpSpPr/>
          <p:nvPr/>
        </p:nvGrpSpPr>
        <p:grpSpPr>
          <a:xfrm>
            <a:off x="397063" y="344401"/>
            <a:ext cx="16764761" cy="1370099"/>
            <a:chOff x="0" y="0"/>
            <a:chExt cx="22353014" cy="1826798"/>
          </a:xfrm>
        </p:grpSpPr>
        <p:sp>
          <p:nvSpPr>
            <p:cNvPr id="151" name="Google Shape;151;p6"/>
            <p:cNvSpPr/>
            <p:nvPr/>
          </p:nvSpPr>
          <p:spPr>
            <a:xfrm>
              <a:off x="0" y="0"/>
              <a:ext cx="22353014" cy="1826769"/>
            </a:xfrm>
            <a:custGeom>
              <a:avLst/>
              <a:gdLst/>
              <a:ahLst/>
              <a:cxnLst/>
              <a:rect l="l" t="t" r="r" b="b"/>
              <a:pathLst>
                <a:path w="22353014" h="1826769" extrusionOk="0">
                  <a:moveTo>
                    <a:pt x="0" y="0"/>
                  </a:moveTo>
                  <a:lnTo>
                    <a:pt x="22353014" y="0"/>
                  </a:lnTo>
                  <a:lnTo>
                    <a:pt x="22353014" y="1826769"/>
                  </a:lnTo>
                  <a:lnTo>
                    <a:pt x="0" y="1826769"/>
                  </a:lnTo>
                  <a:close/>
                </a:path>
              </a:pathLst>
            </a:custGeom>
            <a:solidFill>
              <a:srgbClr val="846EBA"/>
            </a:solidFill>
            <a:ln>
              <a:noFill/>
            </a:ln>
          </p:spPr>
        </p:sp>
        <p:sp>
          <p:nvSpPr>
            <p:cNvPr id="152" name="Google Shape;152;p6"/>
            <p:cNvSpPr txBox="1"/>
            <p:nvPr/>
          </p:nvSpPr>
          <p:spPr>
            <a:xfrm>
              <a:off x="0" y="0"/>
              <a:ext cx="22352985" cy="18267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500" b="1" i="0" u="none" strike="noStrike" cap="none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Яка сума компенсацій послуг «муніципальній няні»?  </a:t>
              </a:r>
              <a:endParaRPr/>
            </a:p>
          </p:txBody>
        </p:sp>
      </p:grpSp>
      <p:sp>
        <p:nvSpPr>
          <p:cNvPr id="153" name="Google Shape;153;p6"/>
          <p:cNvSpPr/>
          <p:nvPr/>
        </p:nvSpPr>
        <p:spPr>
          <a:xfrm>
            <a:off x="397063" y="2545937"/>
            <a:ext cx="993118" cy="983186"/>
          </a:xfrm>
          <a:custGeom>
            <a:avLst/>
            <a:gdLst/>
            <a:ahLst/>
            <a:cxnLst/>
            <a:rect l="l" t="t" r="r" b="b"/>
            <a:pathLst>
              <a:path w="993118" h="983186" extrusionOk="0">
                <a:moveTo>
                  <a:pt x="0" y="0"/>
                </a:moveTo>
                <a:lnTo>
                  <a:pt x="993118" y="0"/>
                </a:lnTo>
                <a:lnTo>
                  <a:pt x="993118" y="983186"/>
                </a:lnTo>
                <a:lnTo>
                  <a:pt x="0" y="9831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54" name="Google Shape;154;p6"/>
          <p:cNvSpPr/>
          <p:nvPr/>
        </p:nvSpPr>
        <p:spPr>
          <a:xfrm>
            <a:off x="397063" y="5340559"/>
            <a:ext cx="948199" cy="1063898"/>
          </a:xfrm>
          <a:custGeom>
            <a:avLst/>
            <a:gdLst/>
            <a:ahLst/>
            <a:cxnLst/>
            <a:rect l="l" t="t" r="r" b="b"/>
            <a:pathLst>
              <a:path w="948199" h="1063898" extrusionOk="0">
                <a:moveTo>
                  <a:pt x="0" y="0"/>
                </a:moveTo>
                <a:lnTo>
                  <a:pt x="948199" y="0"/>
                </a:lnTo>
                <a:lnTo>
                  <a:pt x="948199" y="1063897"/>
                </a:lnTo>
                <a:lnTo>
                  <a:pt x="0" y="10638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55" name="Google Shape;155;p6"/>
          <p:cNvSpPr txBox="1"/>
          <p:nvPr/>
        </p:nvSpPr>
        <p:spPr>
          <a:xfrm>
            <a:off x="1549591" y="2311609"/>
            <a:ext cx="15771600" cy="26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 Компенсація послуги „муніципальна няня” виплачується в розмірі, який визначається з розрахунку 100 відсотків мінімальної заробітної плати у погодинному розмірі, установленої на 1 січня відповідного року, за одну годину догляду, але </a:t>
            </a:r>
            <a:r>
              <a:rPr lang="en-US" sz="3000" b="1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не більше ніж 165 годин на місяць.</a:t>
            </a:r>
            <a:endParaRPr sz="3000"/>
          </a:p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i="0" u="none" strike="noStrike" cap="none">
              <a:solidFill>
                <a:srgbClr val="36306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" name="Google Shape;156;p6"/>
          <p:cNvSpPr txBox="1"/>
          <p:nvPr/>
        </p:nvSpPr>
        <p:spPr>
          <a:xfrm>
            <a:off x="8270041" y="8225919"/>
            <a:ext cx="1018784" cy="683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6" b="1" i="0" u="none" strike="noStrike" cap="none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</a:rPr>
              <a:t>116</a:t>
            </a:r>
            <a:endParaRPr/>
          </a:p>
        </p:txBody>
      </p:sp>
      <p:sp>
        <p:nvSpPr>
          <p:cNvPr id="157" name="Google Shape;157;p6"/>
          <p:cNvSpPr txBox="1"/>
          <p:nvPr/>
        </p:nvSpPr>
        <p:spPr>
          <a:xfrm>
            <a:off x="1527132" y="5169109"/>
            <a:ext cx="16304700" cy="3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7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0" i="1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З січня 2024 року* мінімальна заробітна плата: </a:t>
            </a:r>
            <a:endParaRPr sz="3000"/>
          </a:p>
          <a:p>
            <a:pPr marL="690881" marR="0" lvl="1" indent="-332739" algn="l" rtl="0">
              <a:lnSpc>
                <a:spcPct val="17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lang="en-US" sz="3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у місячному розмірі – 7100 гривень, </a:t>
            </a:r>
            <a:r>
              <a:rPr lang="en-US" sz="3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"/>
                  </a:ext>
                </a:extLst>
              </a:rPr>
              <a:t>з 1 квітня – 8000 гривень;</a:t>
            </a:r>
            <a:r>
              <a:rPr lang="en-US" sz="3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 </a:t>
            </a:r>
            <a:endParaRPr sz="3000"/>
          </a:p>
          <a:p>
            <a:pPr marL="690881" marR="0" lvl="1" indent="-332739" algn="l" rtl="0">
              <a:lnSpc>
                <a:spcPct val="17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Char char="•"/>
            </a:pPr>
            <a:r>
              <a:rPr lang="en-US" sz="3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у погодинному розмірі – 42,6 гривні, </a:t>
            </a:r>
            <a:r>
              <a:rPr lang="en-US" sz="3000" b="1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5"/>
                  </a:ext>
                </a:extLst>
              </a:rPr>
              <a:t>з 1 квітня – 48 гривень.</a:t>
            </a:r>
            <a:endParaRPr sz="3000"/>
          </a:p>
          <a:p>
            <a:pPr marL="0" marR="0" lvl="0" indent="0" algn="l" rtl="0">
              <a:lnSpc>
                <a:spcPct val="178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1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7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1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*Згідно ЗУ “Про Державний бюджет України на 2024 рік” </a:t>
            </a:r>
            <a:r>
              <a:rPr lang="en-US" sz="2400" b="0" i="1" u="sng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від 09.11.2023 р. № 3460-ІХ</a:t>
            </a:r>
            <a:endParaRPr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062"/>
        </a:solid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7"/>
          <p:cNvSpPr/>
          <p:nvPr/>
        </p:nvSpPr>
        <p:spPr>
          <a:xfrm>
            <a:off x="14033273" y="6211024"/>
            <a:ext cx="3097612" cy="3047276"/>
          </a:xfrm>
          <a:custGeom>
            <a:avLst/>
            <a:gdLst/>
            <a:ahLst/>
            <a:cxnLst/>
            <a:rect l="l" t="t" r="r" b="b"/>
            <a:pathLst>
              <a:path w="3097612" h="3047276" extrusionOk="0">
                <a:moveTo>
                  <a:pt x="0" y="0"/>
                </a:moveTo>
                <a:lnTo>
                  <a:pt x="3097613" y="0"/>
                </a:lnTo>
                <a:lnTo>
                  <a:pt x="3097613" y="3047276"/>
                </a:lnTo>
                <a:lnTo>
                  <a:pt x="0" y="30472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163" name="Google Shape;163;p7"/>
          <p:cNvSpPr txBox="1"/>
          <p:nvPr/>
        </p:nvSpPr>
        <p:spPr>
          <a:xfrm>
            <a:off x="1391414" y="1779993"/>
            <a:ext cx="15505172" cy="4431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00" b="1" i="0" u="none" strike="noStrike" cap="none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Механізм призначення компенсації вартості послуги «муніципальна няня»</a:t>
            </a:r>
            <a:endParaRPr/>
          </a:p>
          <a:p>
            <a:pPr marL="0" marR="0" lvl="0" indent="0" algn="l" rtl="0">
              <a:lnSpc>
                <a:spcPct val="139984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300" b="1" i="0" u="none" strike="noStrike" cap="none">
              <a:solidFill>
                <a:srgbClr val="FFFFFF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8" name="Google Shape;168;p8"/>
          <p:cNvGrpSpPr/>
          <p:nvPr/>
        </p:nvGrpSpPr>
        <p:grpSpPr>
          <a:xfrm>
            <a:off x="2335672" y="922072"/>
            <a:ext cx="14778525" cy="1370077"/>
            <a:chOff x="0" y="0"/>
            <a:chExt cx="19704700" cy="1826769"/>
          </a:xfrm>
        </p:grpSpPr>
        <p:sp>
          <p:nvSpPr>
            <p:cNvPr id="169" name="Google Shape;169;p8"/>
            <p:cNvSpPr/>
            <p:nvPr/>
          </p:nvSpPr>
          <p:spPr>
            <a:xfrm>
              <a:off x="0" y="0"/>
              <a:ext cx="19704700" cy="1826769"/>
            </a:xfrm>
            <a:custGeom>
              <a:avLst/>
              <a:gdLst/>
              <a:ahLst/>
              <a:cxnLst/>
              <a:rect l="l" t="t" r="r" b="b"/>
              <a:pathLst>
                <a:path w="19704700" h="1826769" extrusionOk="0">
                  <a:moveTo>
                    <a:pt x="0" y="0"/>
                  </a:moveTo>
                  <a:lnTo>
                    <a:pt x="19704700" y="0"/>
                  </a:lnTo>
                  <a:lnTo>
                    <a:pt x="19704700" y="1826769"/>
                  </a:lnTo>
                  <a:lnTo>
                    <a:pt x="0" y="1826769"/>
                  </a:lnTo>
                  <a:close/>
                </a:path>
              </a:pathLst>
            </a:custGeom>
            <a:solidFill>
              <a:srgbClr val="FFBA38"/>
            </a:solidFill>
            <a:ln>
              <a:noFill/>
            </a:ln>
          </p:spPr>
        </p:sp>
        <p:sp>
          <p:nvSpPr>
            <p:cNvPr id="170" name="Google Shape;170;p8"/>
            <p:cNvSpPr txBox="1"/>
            <p:nvPr/>
          </p:nvSpPr>
          <p:spPr>
            <a:xfrm>
              <a:off x="0" y="0"/>
              <a:ext cx="19704600" cy="1826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500" b="1" i="0" u="none" strike="noStrike" cap="none">
                  <a:solidFill>
                    <a:srgbClr val="36306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Знайти надавача послуги та підписати договір</a:t>
              </a:r>
              <a:endParaRPr/>
            </a:p>
          </p:txBody>
        </p:sp>
      </p:grpSp>
      <p:sp>
        <p:nvSpPr>
          <p:cNvPr id="171" name="Google Shape;171;p8"/>
          <p:cNvSpPr txBox="1"/>
          <p:nvPr/>
        </p:nvSpPr>
        <p:spPr>
          <a:xfrm>
            <a:off x="2204348" y="2843289"/>
            <a:ext cx="14778504" cy="1457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Батьки чи опікуни мають укласти письмовий договір з муніципальною нянею. </a:t>
            </a:r>
            <a:endParaRPr/>
          </a:p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b="0" i="0" u="none" strike="noStrike" cap="none">
              <a:solidFill>
                <a:srgbClr val="36306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72" name="Google Shape;172;p8"/>
          <p:cNvGrpSpPr/>
          <p:nvPr/>
        </p:nvGrpSpPr>
        <p:grpSpPr>
          <a:xfrm>
            <a:off x="2335672" y="5510156"/>
            <a:ext cx="14778525" cy="1664400"/>
            <a:chOff x="0" y="0"/>
            <a:chExt cx="19704700" cy="2219200"/>
          </a:xfrm>
        </p:grpSpPr>
        <p:sp>
          <p:nvSpPr>
            <p:cNvPr id="173" name="Google Shape;173;p8"/>
            <p:cNvSpPr/>
            <p:nvPr/>
          </p:nvSpPr>
          <p:spPr>
            <a:xfrm>
              <a:off x="0" y="0"/>
              <a:ext cx="19704700" cy="2219164"/>
            </a:xfrm>
            <a:custGeom>
              <a:avLst/>
              <a:gdLst/>
              <a:ahLst/>
              <a:cxnLst/>
              <a:rect l="l" t="t" r="r" b="b"/>
              <a:pathLst>
                <a:path w="19704700" h="2219164" extrusionOk="0">
                  <a:moveTo>
                    <a:pt x="0" y="0"/>
                  </a:moveTo>
                  <a:lnTo>
                    <a:pt x="19704700" y="0"/>
                  </a:lnTo>
                  <a:lnTo>
                    <a:pt x="19704700" y="2219164"/>
                  </a:lnTo>
                  <a:lnTo>
                    <a:pt x="0" y="2219164"/>
                  </a:lnTo>
                  <a:close/>
                </a:path>
              </a:pathLst>
            </a:custGeom>
            <a:solidFill>
              <a:srgbClr val="FFBA38"/>
            </a:solidFill>
            <a:ln>
              <a:noFill/>
            </a:ln>
          </p:spPr>
        </p:sp>
        <p:sp>
          <p:nvSpPr>
            <p:cNvPr id="174" name="Google Shape;174;p8"/>
            <p:cNvSpPr txBox="1"/>
            <p:nvPr/>
          </p:nvSpPr>
          <p:spPr>
            <a:xfrm>
              <a:off x="0" y="0"/>
              <a:ext cx="19704672" cy="221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b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500" b="1" i="0" u="none" strike="noStrike" cap="none">
                  <a:solidFill>
                    <a:srgbClr val="36306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Звернутись до структурного підрозділу з питань соціального захисту населення.</a:t>
              </a:r>
              <a:endParaRPr/>
            </a:p>
          </p:txBody>
        </p:sp>
      </p:grpSp>
      <p:sp>
        <p:nvSpPr>
          <p:cNvPr id="175" name="Google Shape;175;p8"/>
          <p:cNvSpPr txBox="1"/>
          <p:nvPr/>
        </p:nvSpPr>
        <p:spPr>
          <a:xfrm>
            <a:off x="1034275" y="1108175"/>
            <a:ext cx="950700" cy="13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</a:t>
            </a:r>
            <a:endParaRPr sz="75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8"/>
          <p:cNvSpPr txBox="1"/>
          <p:nvPr/>
        </p:nvSpPr>
        <p:spPr>
          <a:xfrm>
            <a:off x="1034275" y="5672750"/>
            <a:ext cx="950700" cy="13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</a:t>
            </a:r>
            <a:endParaRPr sz="75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Google Shape;181;p9"/>
          <p:cNvGrpSpPr/>
          <p:nvPr/>
        </p:nvGrpSpPr>
        <p:grpSpPr>
          <a:xfrm>
            <a:off x="1028700" y="58857"/>
            <a:ext cx="15556647" cy="1370099"/>
            <a:chOff x="0" y="0"/>
            <a:chExt cx="20742196" cy="1826798"/>
          </a:xfrm>
        </p:grpSpPr>
        <p:sp>
          <p:nvSpPr>
            <p:cNvPr id="182" name="Google Shape;182;p9"/>
            <p:cNvSpPr/>
            <p:nvPr/>
          </p:nvSpPr>
          <p:spPr>
            <a:xfrm>
              <a:off x="0" y="0"/>
              <a:ext cx="20742196" cy="1826769"/>
            </a:xfrm>
            <a:custGeom>
              <a:avLst/>
              <a:gdLst/>
              <a:ahLst/>
              <a:cxnLst/>
              <a:rect l="l" t="t" r="r" b="b"/>
              <a:pathLst>
                <a:path w="20742196" h="1826769" extrusionOk="0">
                  <a:moveTo>
                    <a:pt x="0" y="0"/>
                  </a:moveTo>
                  <a:lnTo>
                    <a:pt x="20742196" y="0"/>
                  </a:lnTo>
                  <a:lnTo>
                    <a:pt x="20742196" y="1826769"/>
                  </a:lnTo>
                  <a:lnTo>
                    <a:pt x="0" y="1826769"/>
                  </a:lnTo>
                  <a:close/>
                </a:path>
              </a:pathLst>
            </a:custGeom>
            <a:solidFill>
              <a:srgbClr val="FFBA38"/>
            </a:solidFill>
            <a:ln>
              <a:noFill/>
            </a:ln>
          </p:spPr>
        </p:sp>
        <p:sp>
          <p:nvSpPr>
            <p:cNvPr id="183" name="Google Shape;183;p9"/>
            <p:cNvSpPr txBox="1"/>
            <p:nvPr/>
          </p:nvSpPr>
          <p:spPr>
            <a:xfrm>
              <a:off x="0" y="0"/>
              <a:ext cx="20742168" cy="182679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500" b="1" i="0" u="none" strike="noStrike" cap="none">
                  <a:solidFill>
                    <a:srgbClr val="36306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Основні документи, що потрібно подати:</a:t>
              </a:r>
              <a:endParaRPr/>
            </a:p>
          </p:txBody>
        </p:sp>
      </p:grpSp>
      <p:sp>
        <p:nvSpPr>
          <p:cNvPr id="184" name="Google Shape;184;p9"/>
          <p:cNvSpPr txBox="1"/>
          <p:nvPr/>
        </p:nvSpPr>
        <p:spPr>
          <a:xfrm>
            <a:off x="787950" y="1971675"/>
            <a:ext cx="15797400" cy="76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690881" marR="0" lvl="1" indent="-332739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63062"/>
              </a:buClr>
              <a:buSzPts val="3000"/>
              <a:buFont typeface="Arial"/>
              <a:buChar char="•"/>
            </a:pPr>
            <a:r>
              <a:rPr lang="en-US" sz="3000" b="1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заяву про надання компенсації послуги</a:t>
            </a: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 «муніципальна няня»;</a:t>
            </a:r>
            <a:endParaRPr sz="3000"/>
          </a:p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36306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81" marR="0" lvl="1" indent="-332739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63062"/>
              </a:buClr>
              <a:buSzPts val="3000"/>
              <a:buFont typeface="Arial"/>
              <a:buChar char="•"/>
            </a:pPr>
            <a:r>
              <a:rPr lang="en-US" sz="3000" b="1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заяву про перерахування коштів</a:t>
            </a: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 для компенсації послуги «муніципальна няня» із зазначенням рахунка в установі банку, вибраного заявником послуги;</a:t>
            </a:r>
            <a:endParaRPr sz="3000"/>
          </a:p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36306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81" marR="0" lvl="1" indent="-332739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63062"/>
              </a:buClr>
              <a:buSzPts val="3000"/>
              <a:buFont typeface="Arial"/>
              <a:buChar char="•"/>
            </a:pPr>
            <a:r>
              <a:rPr lang="en-US" sz="3000" b="1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копію договору</a:t>
            </a: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 між заявником послуги «муніципальна няня» та муніципальною нянею;</a:t>
            </a:r>
            <a:endParaRPr sz="3000"/>
          </a:p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36306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90881" marR="0" lvl="1" indent="-332739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63062"/>
              </a:buClr>
              <a:buSzPts val="3000"/>
              <a:buFont typeface="Arial"/>
              <a:buChar char="•"/>
            </a:pPr>
            <a:r>
              <a:rPr lang="en-US" sz="3000" b="1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документи</a:t>
            </a: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lang="en-US" sz="3000" b="1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 що підтверджують витрати</a:t>
            </a:r>
            <a:r>
              <a:rPr lang="en-US" sz="3000" b="0" i="0" u="none" strike="noStrike" cap="none">
                <a:solidFill>
                  <a:srgbClr val="363062"/>
                </a:solidFill>
                <a:latin typeface="Montserrat"/>
                <a:ea typeface="Montserrat"/>
                <a:cs typeface="Montserrat"/>
                <a:sym typeface="Montserrat"/>
              </a:rPr>
              <a:t> на оплату муніципальній няні вартості послуги «муніципальна няня», сплаченої заявником послуги «муніципальна няня» (виписка з банківського рахунка, касовий чек, товарний чек, розрахункова квитанція) за місяць, в якому подано заяву.</a:t>
            </a:r>
            <a:endParaRPr sz="3000"/>
          </a:p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b="0" i="0" u="none" strike="noStrike" cap="none">
              <a:solidFill>
                <a:srgbClr val="36306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1227</Words>
  <Application>Microsoft Office PowerPoint</Application>
  <PresentationFormat>Довільний</PresentationFormat>
  <Paragraphs>77</Paragraphs>
  <Slides>15</Slides>
  <Notes>15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22" baseType="lpstr">
      <vt:lpstr>Montserrat Medium</vt:lpstr>
      <vt:lpstr>Arimo</vt:lpstr>
      <vt:lpstr>Arial</vt:lpstr>
      <vt:lpstr>Montserrat</vt:lpstr>
      <vt:lpstr>Montserrat SemiBold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Наімов Максим</dc:creator>
  <cp:lastModifiedBy>Наімов Максим</cp:lastModifiedBy>
  <cp:revision>1</cp:revision>
  <dcterms:created xsi:type="dcterms:W3CDTF">2006-08-16T00:00:00Z</dcterms:created>
  <dcterms:modified xsi:type="dcterms:W3CDTF">2024-11-06T13:30:38Z</dcterms:modified>
</cp:coreProperties>
</file>